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1409" r:id="rId2"/>
    <p:sldId id="1555" r:id="rId3"/>
    <p:sldId id="1556" r:id="rId4"/>
    <p:sldId id="1557" r:id="rId5"/>
    <p:sldId id="1558" r:id="rId6"/>
    <p:sldId id="1487" r:id="rId7"/>
    <p:sldId id="1488" r:id="rId8"/>
    <p:sldId id="1489" r:id="rId9"/>
    <p:sldId id="1490" r:id="rId10"/>
    <p:sldId id="1491" r:id="rId11"/>
    <p:sldId id="1492" r:id="rId12"/>
    <p:sldId id="1551" r:id="rId13"/>
    <p:sldId id="1494" r:id="rId14"/>
    <p:sldId id="1495" r:id="rId15"/>
    <p:sldId id="1559" r:id="rId16"/>
    <p:sldId id="1561" r:id="rId17"/>
    <p:sldId id="1496" r:id="rId18"/>
    <p:sldId id="1500" r:id="rId19"/>
    <p:sldId id="1562" r:id="rId20"/>
    <p:sldId id="1615" r:id="rId21"/>
    <p:sldId id="1596" r:id="rId22"/>
    <p:sldId id="1616" r:id="rId23"/>
    <p:sldId id="1618" r:id="rId24"/>
    <p:sldId id="1619" r:id="rId25"/>
    <p:sldId id="1586" r:id="rId26"/>
    <p:sldId id="1587" r:id="rId27"/>
    <p:sldId id="1595" r:id="rId28"/>
    <p:sldId id="1588" r:id="rId29"/>
    <p:sldId id="1589" r:id="rId30"/>
    <p:sldId id="1590" r:id="rId31"/>
    <p:sldId id="1591" r:id="rId32"/>
    <p:sldId id="1501" r:id="rId33"/>
    <p:sldId id="1497" r:id="rId34"/>
    <p:sldId id="1502" r:id="rId35"/>
    <p:sldId id="1503" r:id="rId36"/>
    <p:sldId id="1504" r:id="rId37"/>
    <p:sldId id="1505" r:id="rId38"/>
    <p:sldId id="1506" r:id="rId39"/>
    <p:sldId id="1507" r:id="rId40"/>
    <p:sldId id="1508" r:id="rId41"/>
    <p:sldId id="1553" r:id="rId42"/>
    <p:sldId id="1611" r:id="rId43"/>
    <p:sldId id="1598" r:id="rId44"/>
    <p:sldId id="1614" r:id="rId45"/>
    <p:sldId id="1599" r:id="rId46"/>
    <p:sldId id="1600" r:id="rId47"/>
    <p:sldId id="1601" r:id="rId48"/>
    <p:sldId id="1602" r:id="rId49"/>
    <p:sldId id="1603" r:id="rId50"/>
    <p:sldId id="1604" r:id="rId51"/>
    <p:sldId id="1605" r:id="rId52"/>
    <p:sldId id="1606" r:id="rId53"/>
    <p:sldId id="1607" r:id="rId54"/>
    <p:sldId id="1609" r:id="rId55"/>
    <p:sldId id="1610" r:id="rId56"/>
    <p:sldId id="1545" r:id="rId57"/>
    <p:sldId id="1612" r:id="rId58"/>
    <p:sldId id="1546" r:id="rId59"/>
    <p:sldId id="1643" r:id="rId60"/>
    <p:sldId id="1640" r:id="rId61"/>
    <p:sldId id="1493" r:id="rId62"/>
    <p:sldId id="1620" r:id="rId63"/>
    <p:sldId id="1621" r:id="rId64"/>
    <p:sldId id="1622" r:id="rId65"/>
    <p:sldId id="1623" r:id="rId66"/>
    <p:sldId id="1498" r:id="rId67"/>
    <p:sldId id="1624" r:id="rId68"/>
    <p:sldId id="1597" r:id="rId69"/>
    <p:sldId id="1626" r:id="rId70"/>
    <p:sldId id="1627" r:id="rId71"/>
    <p:sldId id="1628" r:id="rId72"/>
    <p:sldId id="1641" r:id="rId73"/>
    <p:sldId id="1538" r:id="rId74"/>
    <p:sldId id="1539" r:id="rId75"/>
    <p:sldId id="1540" r:id="rId76"/>
    <p:sldId id="1541" r:id="rId77"/>
    <p:sldId id="1542" r:id="rId78"/>
    <p:sldId id="1543" r:id="rId79"/>
    <p:sldId id="1544" r:id="rId80"/>
    <p:sldId id="1638" r:id="rId81"/>
    <p:sldId id="1639" r:id="rId82"/>
    <p:sldId id="1547" r:id="rId83"/>
    <p:sldId id="1535" r:id="rId84"/>
    <p:sldId id="1534" r:id="rId85"/>
    <p:sldId id="1548" r:id="rId86"/>
    <p:sldId id="1593" r:id="rId87"/>
    <p:sldId id="1531" r:id="rId88"/>
    <p:sldId id="1633" r:id="rId89"/>
    <p:sldId id="1634" r:id="rId90"/>
    <p:sldId id="1635" r:id="rId91"/>
    <p:sldId id="1636" r:id="rId92"/>
    <p:sldId id="1585" r:id="rId93"/>
    <p:sldId id="1528" r:id="rId94"/>
    <p:sldId id="1637" r:id="rId95"/>
    <p:sldId id="1642" r:id="rId96"/>
    <p:sldId id="1567" r:id="rId97"/>
    <p:sldId id="1568" r:id="rId98"/>
    <p:sldId id="1574" r:id="rId99"/>
    <p:sldId id="1575" r:id="rId100"/>
    <p:sldId id="1576" r:id="rId101"/>
    <p:sldId id="1577" r:id="rId102"/>
    <p:sldId id="1578" r:id="rId103"/>
    <p:sldId id="1644" r:id="rId104"/>
    <p:sldId id="1645" r:id="rId105"/>
    <p:sldId id="1648" r:id="rId106"/>
    <p:sldId id="1646" r:id="rId107"/>
    <p:sldId id="1647" r:id="rId108"/>
    <p:sldId id="1420" r:id="rId10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93157" autoAdjust="0"/>
  </p:normalViewPr>
  <p:slideViewPr>
    <p:cSldViewPr snapToGrid="0">
      <p:cViewPr varScale="1">
        <p:scale>
          <a:sx n="62" d="100"/>
          <a:sy n="62" d="100"/>
        </p:scale>
        <p:origin x="1000" y="28"/>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varScale="1">
      <p:scale>
        <a:sx n="1" d="1"/>
        <a:sy n="1" d="1"/>
      </p:scale>
      <p:origin x="0" y="-257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7" Type="http://schemas.openxmlformats.org/officeDocument/2006/relationships/slide" Target="slides/slide33.xml"/><Relationship Id="rId2" Type="http://schemas.openxmlformats.org/officeDocument/2006/relationships/slide" Target="slides/slide14.xml"/><Relationship Id="rId1" Type="http://schemas.openxmlformats.org/officeDocument/2006/relationships/slide" Target="slides/slide13.xml"/><Relationship Id="rId6" Type="http://schemas.openxmlformats.org/officeDocument/2006/relationships/slide" Target="slides/slide32.xml"/><Relationship Id="rId5" Type="http://schemas.openxmlformats.org/officeDocument/2006/relationships/slide" Target="slides/slide19.xml"/><Relationship Id="rId4"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70.wmf"/><Relationship Id="rId4" Type="http://schemas.openxmlformats.org/officeDocument/2006/relationships/image" Target="../media/image7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93.wmf"/><Relationship Id="rId1"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9/13/2024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dirty="0"/>
          </a:p>
        </p:txBody>
      </p:sp>
    </p:spTree>
    <p:extLst>
      <p:ext uri="{BB962C8B-B14F-4D97-AF65-F5344CB8AC3E}">
        <p14:creationId xmlns:p14="http://schemas.microsoft.com/office/powerpoint/2010/main" val="378457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10</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307774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101</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81963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102</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78952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103</a:t>
            </a:fld>
            <a:endParaRPr lang="en-US"/>
          </a:p>
        </p:txBody>
      </p:sp>
    </p:spTree>
    <p:extLst>
      <p:ext uri="{BB962C8B-B14F-4D97-AF65-F5344CB8AC3E}">
        <p14:creationId xmlns:p14="http://schemas.microsoft.com/office/powerpoint/2010/main" val="337675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104</a:t>
            </a:fld>
            <a:endParaRPr lang="en-US"/>
          </a:p>
        </p:txBody>
      </p:sp>
    </p:spTree>
    <p:extLst>
      <p:ext uri="{BB962C8B-B14F-4D97-AF65-F5344CB8AC3E}">
        <p14:creationId xmlns:p14="http://schemas.microsoft.com/office/powerpoint/2010/main" val="23800001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105</a:t>
            </a:fld>
            <a:endParaRPr lang="en-US"/>
          </a:p>
        </p:txBody>
      </p:sp>
    </p:spTree>
    <p:extLst>
      <p:ext uri="{BB962C8B-B14F-4D97-AF65-F5344CB8AC3E}">
        <p14:creationId xmlns:p14="http://schemas.microsoft.com/office/powerpoint/2010/main" val="3673765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2AE2494-E246-464F-AA19-05B4B0487F8D}" type="slidenum">
              <a:rPr lang="en-US" altLang="en-US" sz="1200"/>
              <a:pPr eaLnBrk="1" hangingPunct="1"/>
              <a:t>108</a:t>
            </a:fld>
            <a:endParaRPr lang="en-US" altLang="en-US" sz="1200"/>
          </a:p>
        </p:txBody>
      </p:sp>
    </p:spTree>
    <p:extLst>
      <p:ext uri="{BB962C8B-B14F-4D97-AF65-F5344CB8AC3E}">
        <p14:creationId xmlns:p14="http://schemas.microsoft.com/office/powerpoint/2010/main" val="386128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11</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02451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3841110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13</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Note to self (MK): last part of slide does not clearly match slides that follow</a:t>
            </a:r>
          </a:p>
          <a:p>
            <a:r>
              <a:rPr lang="en-US" altLang="en-US"/>
              <a:t>Introduction slides: </a:t>
            </a:r>
          </a:p>
          <a:p>
            <a:r>
              <a:rPr lang="en-US" altLang="en-US"/>
              <a:t>In the current version, we only talk about numeric data.  Can we add some materials about non-numeric data.</a:t>
            </a:r>
          </a:p>
          <a:p>
            <a:endParaRPr lang="en-US" altLang="en-US"/>
          </a:p>
          <a:p>
            <a:r>
              <a:rPr lang="en-US" altLang="en-US"/>
              <a:t>   - text statistics, TF/IDF</a:t>
            </a:r>
          </a:p>
          <a:p>
            <a:r>
              <a:rPr lang="en-US" altLang="en-US"/>
              <a:t>   - visualization of text statistics such as word cloud</a:t>
            </a:r>
          </a:p>
          <a:p>
            <a:r>
              <a:rPr lang="en-US" altLang="en-US"/>
              <a:t>   - distribution of Internet (IN, SCC, OUT, …)</a:t>
            </a:r>
          </a:p>
          <a:p>
            <a:r>
              <a:rPr lang="en-US" altLang="en-US"/>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14</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15</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dirty="0"/>
          </a:p>
        </p:txBody>
      </p:sp>
    </p:spTree>
    <p:extLst>
      <p:ext uri="{BB962C8B-B14F-4D97-AF65-F5344CB8AC3E}">
        <p14:creationId xmlns:p14="http://schemas.microsoft.com/office/powerpoint/2010/main" val="20798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16</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17</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90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18</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57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19</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817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2</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1108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63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461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6311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0673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0683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1217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8298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8515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493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8178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32</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33</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34</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35</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477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36</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83951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37</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extLst>
      <p:ext uri="{BB962C8B-B14F-4D97-AF65-F5344CB8AC3E}">
        <p14:creationId xmlns:p14="http://schemas.microsoft.com/office/powerpoint/2010/main" val="1776975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38</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39</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462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40</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36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41</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45094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4334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306598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44</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753837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45</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57188" y="704850"/>
            <a:ext cx="617220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8023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46</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8459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47</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p>
          <a:p>
            <a:endParaRPr lang="en-US" altLang="en-US"/>
          </a:p>
        </p:txBody>
      </p:sp>
    </p:spTree>
    <p:extLst>
      <p:ext uri="{BB962C8B-B14F-4D97-AF65-F5344CB8AC3E}">
        <p14:creationId xmlns:p14="http://schemas.microsoft.com/office/powerpoint/2010/main" val="2537154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48</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57188" y="704850"/>
            <a:ext cx="617220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5042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80544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7221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430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6589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11566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6200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07816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9920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56</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8124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57</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8025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040A6C-D23A-42F9-B45F-6450789BDFF1}" type="slidenum">
              <a:rPr lang="en-US" altLang="en-US"/>
              <a:pPr>
                <a:spcBef>
                  <a:spcPct val="0"/>
                </a:spcBef>
              </a:pPr>
              <a:t>58</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4039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59</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538257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60</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03524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6</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823669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86176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a:p>
        </p:txBody>
      </p:sp>
    </p:spTree>
    <p:extLst>
      <p:ext uri="{BB962C8B-B14F-4D97-AF65-F5344CB8AC3E}">
        <p14:creationId xmlns:p14="http://schemas.microsoft.com/office/powerpoint/2010/main" val="1804990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6776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334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3178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66</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4909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67</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68</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7961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8662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7</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981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72</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2005479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73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554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74</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5801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76</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6465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516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500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79</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04155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80</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5563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8</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96790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we briefly introduce ontology?  Ontology has been used extensively in bio-medical data warehouses.  -- JP</a:t>
            </a:r>
          </a:p>
          <a:p>
            <a:endParaRPr lang="en-US" altLang="en-US"/>
          </a:p>
          <a:p>
            <a:r>
              <a:rPr lang="en-US" altLang="en-US"/>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83</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PCA and Wavelet are forms of data compression also.</a:t>
            </a:r>
          </a:p>
          <a:p>
            <a:endParaRPr lang="en-US" altLang="en-US"/>
          </a:p>
        </p:txBody>
      </p:sp>
    </p:spTree>
    <p:extLst>
      <p:ext uri="{BB962C8B-B14F-4D97-AF65-F5344CB8AC3E}">
        <p14:creationId xmlns:p14="http://schemas.microsoft.com/office/powerpoint/2010/main" val="407777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84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4843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661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7422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323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MK 09/09/05: Wiki has dimensionality reduction as feature extraction (PCA) and feature subset selection. It states both wavelet transforms and PCA as forms of data compression. It does not have any pages for "</a:t>
            </a:r>
            <a:r>
              <a:rPr lang="en-US" altLang="en-US" dirty="0" err="1"/>
              <a:t>numerosity</a:t>
            </a:r>
            <a:r>
              <a:rPr lang="en-US" altLang="en-US" dirty="0"/>
              <a:t> reduction". We claim there are many different ways to organize data reduction strategies, which is true, so this presentation below should be OK. Let’s discuss.</a:t>
            </a:r>
          </a:p>
          <a:p>
            <a:endParaRPr lang="en-US" altLang="en-US" dirty="0"/>
          </a:p>
        </p:txBody>
      </p:sp>
    </p:spTree>
    <p:extLst>
      <p:ext uri="{BB962C8B-B14F-4D97-AF65-F5344CB8AC3E}">
        <p14:creationId xmlns:p14="http://schemas.microsoft.com/office/powerpoint/2010/main" val="531066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48156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953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9</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001358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563733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638449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93</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Removed 09/09/10: V-optimal: with the least </a:t>
            </a:r>
            <a:r>
              <a:rPr lang="en-US" altLang="en-US" i="1"/>
              <a:t>histogram variance</a:t>
            </a:r>
            <a:r>
              <a:rPr lang="en-US" altLang="en-US"/>
              <a:t> (weighted sum of the original values that each bucket represents)</a:t>
            </a:r>
          </a:p>
        </p:txBody>
      </p:sp>
    </p:spTree>
    <p:extLst>
      <p:ext uri="{BB962C8B-B14F-4D97-AF65-F5344CB8AC3E}">
        <p14:creationId xmlns:p14="http://schemas.microsoft.com/office/powerpoint/2010/main" val="17304108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94</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91614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95</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4035844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96</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97</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1974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06384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100</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720490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2896419116"/>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164127894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147159471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3CCF00EA-7FEC-4848-8AE3-5B6199E0A559}" type="slidenum">
              <a:rPr lang="en-US" altLang="en-US"/>
              <a:pPr/>
              <a:t>‹#›</a:t>
            </a:fld>
            <a:endParaRPr lang="en-US" altLang="en-US"/>
          </a:p>
        </p:txBody>
      </p:sp>
    </p:spTree>
    <p:extLst>
      <p:ext uri="{BB962C8B-B14F-4D97-AF65-F5344CB8AC3E}">
        <p14:creationId xmlns:p14="http://schemas.microsoft.com/office/powerpoint/2010/main" val="98757073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a:t>Click to edit Master title style</a:t>
            </a:r>
          </a:p>
        </p:txBody>
      </p:sp>
      <p:sp>
        <p:nvSpPr>
          <p:cNvPr id="3" name="Content Placeholder 2"/>
          <p:cNvSpPr>
            <a:spLocks noGrp="1"/>
          </p:cNvSpPr>
          <p:nvPr>
            <p:ph sz="quarter" idx="1"/>
          </p:nvPr>
        </p:nvSpPr>
        <p:spPr>
          <a:xfrm>
            <a:off x="4064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100574517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4A7B93CD-F32F-43F2-AB5D-12DAF2074D9B}" type="slidenum">
              <a:rPr lang="en-US" altLang="en-US"/>
              <a:pPr/>
              <a:t>‹#›</a:t>
            </a:fld>
            <a:endParaRPr lang="en-US" altLang="en-US"/>
          </a:p>
        </p:txBody>
      </p:sp>
    </p:spTree>
    <p:extLst>
      <p:ext uri="{BB962C8B-B14F-4D97-AF65-F5344CB8AC3E}">
        <p14:creationId xmlns:p14="http://schemas.microsoft.com/office/powerpoint/2010/main" val="34287519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image" Target="../media/image123.emf"/></Relationships>
</file>

<file path=ppt/slides/_rels/slide10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image" Target="../media/image125.emf"/></Relationships>
</file>

<file path=ppt/slides/_rels/slide10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image" Target="../media/image18.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notesSlide" Target="../notesSlides/notesSlide16.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3.jpeg"/><Relationship Id="rId5" Type="http://schemas.openxmlformats.org/officeDocument/2006/relationships/image" Target="../media/image22.wmf"/><Relationship Id="rId4" Type="http://schemas.openxmlformats.org/officeDocument/2006/relationships/oleObject" Target="../embeddings/oleObject7.bin"/><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1.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 Id="rId9"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5.tmp"/><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5.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36.w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38.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16.png"/><Relationship Id="rId5" Type="http://schemas.openxmlformats.org/officeDocument/2006/relationships/image" Target="../media/image40.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1.png"/><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notesSlide" Target="../notesSlides/notesSlide30.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42.wmf"/><Relationship Id="rId4" Type="http://schemas.openxmlformats.org/officeDocument/2006/relationships/oleObject" Target="../embeddings/oleObject18.bin"/><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2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22.bin"/><Relationship Id="rId5" Type="http://schemas.openxmlformats.org/officeDocument/2006/relationships/image" Target="../media/image49.wmf"/><Relationship Id="rId4"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4.bin"/><Relationship Id="rId5" Type="http://schemas.openxmlformats.org/officeDocument/2006/relationships/image" Target="../media/image62.wmf"/><Relationship Id="rId4"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43.xml"/><Relationship Id="rId7" Type="http://schemas.openxmlformats.org/officeDocument/2006/relationships/image" Target="../media/image65.wmf"/><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26.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44.xml"/><Relationship Id="rId7"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0.bin"/><Relationship Id="rId5" Type="http://schemas.openxmlformats.org/officeDocument/2006/relationships/image" Target="../media/image68.emf"/><Relationship Id="rId4" Type="http://schemas.openxmlformats.org/officeDocument/2006/relationships/oleObject" Target="../embeddings/oleObject29.bin"/><Relationship Id="rId9" Type="http://schemas.openxmlformats.org/officeDocument/2006/relationships/image" Target="../media/image7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1.wmf"/><Relationship Id="rId4" Type="http://schemas.openxmlformats.org/officeDocument/2006/relationships/oleObject" Target="../embeddings/oleObject32.bin"/></Relationships>
</file>

<file path=ppt/slides/_rels/slide47.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46.xml"/><Relationship Id="rId7" Type="http://schemas.openxmlformats.org/officeDocument/2006/relationships/image" Target="../media/image73.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34.bin"/><Relationship Id="rId5" Type="http://schemas.openxmlformats.org/officeDocument/2006/relationships/image" Target="../media/image72.wmf"/><Relationship Id="rId4" Type="http://schemas.openxmlformats.org/officeDocument/2006/relationships/oleObject" Target="../embeddings/oleObject33.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0.wmf"/><Relationship Id="rId3" Type="http://schemas.openxmlformats.org/officeDocument/2006/relationships/notesSlide" Target="../notesSlides/notesSlide47.xml"/><Relationship Id="rId7" Type="http://schemas.openxmlformats.org/officeDocument/2006/relationships/image" Target="../media/image76.emf"/><Relationship Id="rId12"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6.bin"/><Relationship Id="rId11" Type="http://schemas.openxmlformats.org/officeDocument/2006/relationships/image" Target="../media/image78.emf"/><Relationship Id="rId5" Type="http://schemas.openxmlformats.org/officeDocument/2006/relationships/image" Target="../media/image75.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7.emf"/></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notesSlide" Target="../notesSlides/notesSlide49.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1.bin"/><Relationship Id="rId5" Type="http://schemas.openxmlformats.org/officeDocument/2006/relationships/image" Target="../media/image84.wmf"/><Relationship Id="rId4" Type="http://schemas.openxmlformats.org/officeDocument/2006/relationships/oleObject" Target="../embeddings/oleObject4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6.wmf"/><Relationship Id="rId4"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4.bin"/><Relationship Id="rId5" Type="http://schemas.openxmlformats.org/officeDocument/2006/relationships/image" Target="../media/image87.wmf"/><Relationship Id="rId4"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87.wmf"/><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0.wmf"/><Relationship Id="rId5" Type="http://schemas.openxmlformats.org/officeDocument/2006/relationships/oleObject" Target="../embeddings/oleObject47.bin"/><Relationship Id="rId4" Type="http://schemas.openxmlformats.org/officeDocument/2006/relationships/image" Target="../media/image91.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54.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9.bin"/><Relationship Id="rId5" Type="http://schemas.openxmlformats.org/officeDocument/2006/relationships/image" Target="../media/image92.wmf"/><Relationship Id="rId10" Type="http://schemas.openxmlformats.org/officeDocument/2006/relationships/image" Target="../media/image94.png"/><Relationship Id="rId4" Type="http://schemas.openxmlformats.org/officeDocument/2006/relationships/oleObject" Target="../embeddings/oleObject48.bin"/><Relationship Id="rId9" Type="http://schemas.openxmlformats.org/officeDocument/2006/relationships/image" Target="../media/image90.wmf"/></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02.wmf"/><Relationship Id="rId3" Type="http://schemas.openxmlformats.org/officeDocument/2006/relationships/notesSlide" Target="../notesSlides/notesSlide73.xml"/><Relationship Id="rId7" Type="http://schemas.openxmlformats.org/officeDocument/2006/relationships/image" Target="../media/image99.wmf"/><Relationship Id="rId12"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52.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100.wmf"/><Relationship Id="rId14" Type="http://schemas.openxmlformats.org/officeDocument/2006/relationships/oleObject" Target="../embeddings/oleObject56.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16.emf"/><Relationship Id="rId4" Type="http://schemas.openxmlformats.org/officeDocument/2006/relationships/oleObject" Target="../embeddings/oleObject57.bin"/></Relationships>
</file>

<file path=ppt/slides/_rels/slide94.xml.rels><?xml version="1.0" encoding="UTF-8" standalone="yes"?>
<Relationships xmlns="http://schemas.openxmlformats.org/package/2006/relationships"><Relationship Id="rId3" Type="http://schemas.openxmlformats.org/officeDocument/2006/relationships/image" Target="../media/image117.ti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52260" y="0"/>
            <a:ext cx="10976351" cy="1066800"/>
          </a:xfrm>
        </p:spPr>
        <p:txBody>
          <a:bodyPr>
            <a:normAutofit fontScale="90000"/>
          </a:bodyPr>
          <a:lstStyle/>
          <a:p>
            <a:pPr eaLnBrk="1" hangingPunct="1"/>
            <a:r>
              <a:rPr lang="en-US" altLang="en-US" b="1" dirty="0"/>
              <a:t>Chapter 2. Data, Measurements, and Data Preprocessing</a:t>
            </a:r>
          </a:p>
        </p:txBody>
      </p:sp>
      <p:sp>
        <p:nvSpPr>
          <p:cNvPr id="16388" name="Rectangle 3"/>
          <p:cNvSpPr>
            <a:spLocks noGrp="1" noChangeArrowheads="1"/>
          </p:cNvSpPr>
          <p:nvPr>
            <p:ph type="body" idx="1"/>
          </p:nvPr>
        </p:nvSpPr>
        <p:spPr>
          <a:xfrm>
            <a:off x="663388" y="1502875"/>
            <a:ext cx="10865223" cy="4698750"/>
          </a:xfrm>
        </p:spPr>
        <p:txBody>
          <a:bodyPr/>
          <a:lstStyle/>
          <a:p>
            <a:pPr>
              <a:spcBef>
                <a:spcPts val="1200"/>
              </a:spcBef>
              <a:spcAft>
                <a:spcPts val="600"/>
              </a:spcAft>
              <a:tabLst>
                <a:tab pos="6178550" algn="l"/>
              </a:tabLst>
            </a:pPr>
            <a:r>
              <a:rPr lang="en-US" altLang="en-US" b="1" dirty="0"/>
              <a:t>Data Types </a:t>
            </a:r>
          </a:p>
          <a:p>
            <a:pPr>
              <a:spcBef>
                <a:spcPts val="1200"/>
              </a:spcBef>
              <a:spcAft>
                <a:spcPts val="600"/>
              </a:spcAft>
              <a:tabLst>
                <a:tab pos="6178550" algn="l"/>
              </a:tabLst>
            </a:pPr>
            <a:r>
              <a:rPr lang="en-US" altLang="en-US" b="1" dirty="0"/>
              <a:t>Statistics of Data</a:t>
            </a:r>
          </a:p>
          <a:p>
            <a:pPr>
              <a:spcBef>
                <a:spcPts val="1200"/>
              </a:spcBef>
              <a:spcAft>
                <a:spcPts val="600"/>
              </a:spcAft>
              <a:tabLst>
                <a:tab pos="6178550" algn="l"/>
              </a:tabLst>
            </a:pPr>
            <a:r>
              <a:rPr lang="en-US" altLang="en-US" b="1" dirty="0"/>
              <a:t>Similarity and Distance Measures</a:t>
            </a:r>
          </a:p>
          <a:p>
            <a:pPr>
              <a:spcBef>
                <a:spcPts val="1200"/>
              </a:spcBef>
              <a:spcAft>
                <a:spcPts val="600"/>
              </a:spcAft>
              <a:tabLst>
                <a:tab pos="6178550" algn="l"/>
              </a:tabLst>
            </a:pPr>
            <a:r>
              <a:rPr lang="en-US" altLang="en-US" b="1" dirty="0"/>
              <a:t>Data Quality, Data Cleaning and Data Integration</a:t>
            </a:r>
          </a:p>
          <a:p>
            <a:pPr>
              <a:spcBef>
                <a:spcPts val="1200"/>
              </a:spcBef>
              <a:spcAft>
                <a:spcPts val="600"/>
              </a:spcAft>
              <a:tabLst>
                <a:tab pos="6178550" algn="l"/>
              </a:tabLst>
            </a:pPr>
            <a:r>
              <a:rPr lang="en-US" altLang="en-US" b="1" dirty="0"/>
              <a:t>Data Transformation</a:t>
            </a:r>
          </a:p>
          <a:p>
            <a:pPr>
              <a:spcBef>
                <a:spcPts val="1200"/>
              </a:spcBef>
              <a:spcAft>
                <a:spcPts val="600"/>
              </a:spcAft>
              <a:tabLst>
                <a:tab pos="6178550" algn="l"/>
              </a:tabLst>
            </a:pPr>
            <a:r>
              <a:rPr lang="en-US" altLang="en-US" b="1" dirty="0"/>
              <a:t>Dimensionality Reduction</a:t>
            </a:r>
          </a:p>
          <a:p>
            <a:pPr>
              <a:spcBef>
                <a:spcPts val="1200"/>
              </a:spcBef>
              <a:spcAft>
                <a:spcPts val="600"/>
              </a:spcAft>
              <a:tabLst>
                <a:tab pos="6178550" algn="l"/>
              </a:tabLst>
            </a:pPr>
            <a:r>
              <a:rPr lang="en-US" b="1" i="0" u="none" strike="noStrike" baseline="0" dirty="0"/>
              <a:t>Summary</a:t>
            </a:r>
            <a:endParaRPr lang="en-US" altLang="en-US" b="1" dirty="0"/>
          </a:p>
        </p:txBody>
      </p:sp>
    </p:spTree>
    <p:extLst>
      <p:ext uri="{BB962C8B-B14F-4D97-AF65-F5344CB8AC3E}">
        <p14:creationId xmlns:p14="http://schemas.microsoft.com/office/powerpoint/2010/main" val="367040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a:t>Numeric Attribute Types </a:t>
            </a:r>
          </a:p>
        </p:txBody>
      </p:sp>
      <p:sp>
        <p:nvSpPr>
          <p:cNvPr id="14340" name="Rectangle 3"/>
          <p:cNvSpPr>
            <a:spLocks noGrp="1" noChangeArrowheads="1"/>
          </p:cNvSpPr>
          <p:nvPr>
            <p:ph type="body" idx="1"/>
          </p:nvPr>
        </p:nvSpPr>
        <p:spPr>
          <a:xfrm>
            <a:off x="582903" y="1142999"/>
            <a:ext cx="10923297" cy="5591175"/>
          </a:xfrm>
        </p:spPr>
        <p:txBody>
          <a:bodyPr/>
          <a:lstStyle/>
          <a:p>
            <a:pPr marL="292100" indent="-292100">
              <a:spcAft>
                <a:spcPts val="600"/>
              </a:spcAft>
            </a:pPr>
            <a:r>
              <a:rPr lang="en-US" altLang="en-US" sz="2400" dirty="0"/>
              <a:t>Quantity (integer or real-valued)</a:t>
            </a:r>
          </a:p>
          <a:p>
            <a:pPr marL="292100" indent="-292100">
              <a:spcAft>
                <a:spcPts val="600"/>
              </a:spcAft>
            </a:pPr>
            <a:r>
              <a:rPr lang="en-US" altLang="en-US" sz="2400" b="1" dirty="0"/>
              <a:t>Interval</a:t>
            </a:r>
          </a:p>
          <a:p>
            <a:pPr marL="1257300" lvl="2" indent="-393700">
              <a:spcAft>
                <a:spcPts val="600"/>
              </a:spcAft>
            </a:pPr>
            <a:r>
              <a:rPr lang="en-US" altLang="en-US" sz="2400" dirty="0"/>
              <a:t>Measured on a scale of </a:t>
            </a:r>
            <a:r>
              <a:rPr lang="en-US" altLang="en-US" sz="2400" b="1" dirty="0"/>
              <a:t>equal-sized units</a:t>
            </a:r>
          </a:p>
          <a:p>
            <a:pPr marL="1257300" lvl="2" indent="-393700">
              <a:spcAft>
                <a:spcPts val="600"/>
              </a:spcAft>
            </a:pPr>
            <a:r>
              <a:rPr lang="en-US" altLang="en-US" sz="2400" dirty="0"/>
              <a:t>Values have order</a:t>
            </a:r>
          </a:p>
          <a:p>
            <a:pPr marL="1714500" lvl="3" indent="-393700">
              <a:spcAft>
                <a:spcPts val="600"/>
              </a:spcAft>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a:t>No true zero-point</a:t>
            </a:r>
          </a:p>
          <a:p>
            <a:pPr marL="292100" indent="-292100">
              <a:spcAft>
                <a:spcPts val="600"/>
              </a:spcAft>
            </a:pPr>
            <a:r>
              <a:rPr lang="en-US" altLang="en-US" sz="2400" b="1" dirty="0"/>
              <a:t>Ratio</a:t>
            </a:r>
          </a:p>
          <a:p>
            <a:pPr marL="1257300" lvl="2" indent="-393700">
              <a:spcAft>
                <a:spcPts val="600"/>
              </a:spcAft>
            </a:pPr>
            <a:r>
              <a:rPr lang="en-US" altLang="en-US" sz="2400" dirty="0"/>
              <a:t>Inherent </a:t>
            </a:r>
            <a:r>
              <a:rPr lang="en-US" altLang="en-US" sz="2400" b="1" dirty="0"/>
              <a:t>zero-point</a:t>
            </a:r>
          </a:p>
          <a:p>
            <a:pPr marL="1257300" lvl="2" indent="-393700">
              <a:spcAft>
                <a:spcPts val="600"/>
              </a:spcAft>
            </a:pPr>
            <a:r>
              <a:rPr lang="en-US" altLang="en-US" sz="2400" dirty="0"/>
              <a:t>We can speak of values as being an order of magnitude larger than the unit of measurement (10 K</a:t>
            </a:r>
            <a:r>
              <a:rPr lang="en-US" altLang="en-US" sz="2400" dirty="0">
                <a:cs typeface="Tahoma" panose="020B0604030504040204" pitchFamily="34" charset="0"/>
              </a:rPr>
              <a:t>˚</a:t>
            </a:r>
            <a:r>
              <a:rPr lang="en-US" altLang="en-US" sz="2400" dirty="0"/>
              <a:t> is twice as high as 5 K</a:t>
            </a:r>
            <a:r>
              <a:rPr lang="en-US" altLang="en-US" sz="2400" dirty="0">
                <a:cs typeface="Tahoma" panose="020B0604030504040204" pitchFamily="34" charset="0"/>
              </a:rPr>
              <a:t>˚</a:t>
            </a:r>
            <a:r>
              <a:rPr lang="en-US" altLang="en-US" sz="2400" dirty="0"/>
              <a:t>).</a:t>
            </a:r>
          </a:p>
          <a:p>
            <a:pPr marL="1714500" lvl="3" indent="-393700">
              <a:spcAft>
                <a:spcPts val="600"/>
              </a:spcAft>
            </a:pPr>
            <a:r>
              <a:rPr lang="en-US" altLang="en-US" sz="2400" dirty="0"/>
              <a:t>e.g., </a:t>
            </a:r>
            <a:r>
              <a:rPr lang="en-US" altLang="en-US" sz="2400" i="1" dirty="0"/>
              <a:t>temperature in Kelvin, length, counts, monetary quantities</a:t>
            </a:r>
          </a:p>
        </p:txBody>
      </p:sp>
    </p:spTree>
    <p:extLst>
      <p:ext uri="{BB962C8B-B14F-4D97-AF65-F5344CB8AC3E}">
        <p14:creationId xmlns:p14="http://schemas.microsoft.com/office/powerpoint/2010/main" val="2278088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a:t>Ex. A student’s ID is often irrelevant to the task of predicting his/her 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25730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a:t>The best single-attribute is picked first</a:t>
            </a:r>
          </a:p>
          <a:p>
            <a:pPr lvl="2" eaLnBrk="1" hangingPunct="1"/>
            <a:r>
              <a:rPr lang="en-US" altLang="en-US" sz="2400" dirty="0"/>
              <a:t>Then next best attribute condition to the first, ...</a:t>
            </a:r>
          </a:p>
          <a:p>
            <a:pPr lvl="1" eaLnBrk="1" hangingPunct="1"/>
            <a:r>
              <a:rPr lang="en-US" altLang="en-US" sz="2400" dirty="0"/>
              <a:t>Step-wise attribute elimination:</a:t>
            </a:r>
          </a:p>
          <a:p>
            <a:pPr lvl="2" eaLnBrk="1" hangingPunct="1"/>
            <a:r>
              <a:rPr lang="en-US" altLang="en-US" sz="24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a:sym typeface="Symbol" panose="05050102010706020507" pitchFamily="18" charset="2"/>
              </a:rPr>
              <a:t>Use attribute elimination and backtracking</a:t>
            </a:r>
            <a:endParaRPr lang="en-US" altLang="en-US" sz="2400" dirty="0"/>
          </a:p>
        </p:txBody>
      </p:sp>
    </p:spTree>
    <p:extLst>
      <p:ext uri="{BB962C8B-B14F-4D97-AF65-F5344CB8AC3E}">
        <p14:creationId xmlns:p14="http://schemas.microsoft.com/office/powerpoint/2010/main" val="1373520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a:latin typeface="Calibri" panose="020F0502020204030204" pitchFamily="34" charset="0"/>
              </a:rPr>
              <a:t>Combining features (see discriminative frequent patterns in Chapter on “Advanced Classification”)</a:t>
            </a:r>
          </a:p>
          <a:p>
            <a:pPr lvl="2" eaLnBrk="1" hangingPunct="1"/>
            <a:r>
              <a:rPr lang="en-US" altLang="en-US" dirty="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p:txBody>
          <a:bodyPr>
            <a:normAutofit/>
          </a:bodyPr>
          <a:lstStyle/>
          <a:p>
            <a:r>
              <a:rPr lang="en-US" altLang="en-US" dirty="0"/>
              <a:t>Nonlinear Dimensionality Reduction Methods</a:t>
            </a:r>
            <a:endParaRPr lang="en-US"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p:txBody>
          <a:bodyPr/>
          <a:lstStyle/>
          <a:p>
            <a:pPr algn="l"/>
            <a:r>
              <a:rPr lang="en-US" sz="2400" b="0" i="0" u="none" strike="noStrike" baseline="0" dirty="0"/>
              <a:t>PCA is a linear method for dimensionality reduction</a:t>
            </a:r>
          </a:p>
          <a:p>
            <a:pPr lvl="1"/>
            <a:r>
              <a:rPr lang="en-US" sz="2400" b="0" i="0" u="none" strike="noStrike" baseline="0" dirty="0"/>
              <a:t>Each principal component is a linear combination of the original input attributes</a:t>
            </a:r>
          </a:p>
          <a:p>
            <a:pPr lvl="1"/>
            <a:r>
              <a:rPr lang="en-US" sz="2400" b="0" i="0" u="none" strike="noStrike" baseline="0" dirty="0"/>
              <a:t>It works well if the input data approximately follows a Gaussian distribution or forms a few linearly separable clusters</a:t>
            </a:r>
          </a:p>
          <a:p>
            <a:r>
              <a:rPr lang="en-US" sz="2400" b="0" i="0" u="none" strike="noStrike" baseline="0" dirty="0"/>
              <a:t>When the input data is linearly inseparable, we need to construct a proximity matrix (P) and learn a new matrix with </a:t>
            </a:r>
            <a:r>
              <a:rPr lang="en-US" sz="2400" b="0" i="1" u="none" strike="noStrike" baseline="0" dirty="0"/>
              <a:t>k</a:t>
            </a:r>
            <a:r>
              <a:rPr lang="en-US" sz="2400" b="0" i="0" u="none" strike="noStrike" baseline="0" dirty="0"/>
              <a:t> features (</a:t>
            </a:r>
            <a:r>
              <a:rPr lang="en-US" sz="2400" b="0" i="1" u="none" strike="noStrike" baseline="0" dirty="0"/>
              <a:t>k</a:t>
            </a:r>
            <a:r>
              <a:rPr lang="en-US" sz="2400" b="0" i="0" u="none" strike="noStrike" baseline="0" dirty="0"/>
              <a:t> &lt;&lt; </a:t>
            </a:r>
            <a:r>
              <a:rPr lang="en-US" sz="2400" b="0" i="1" u="none" strike="noStrike" baseline="0" dirty="0"/>
              <a:t>d</a:t>
            </a:r>
            <a:r>
              <a:rPr lang="en-US" sz="2400" b="0" i="0" u="none" strike="noStrike" baseline="0" dirty="0"/>
              <a:t>) that preserves the proximity</a:t>
            </a:r>
          </a:p>
        </p:txBody>
      </p:sp>
      <p:pic>
        <p:nvPicPr>
          <p:cNvPr id="9" name="Picture 8">
            <a:extLst>
              <a:ext uri="{FF2B5EF4-FFF2-40B4-BE49-F238E27FC236}">
                <a16:creationId xmlns:a16="http://schemas.microsoft.com/office/drawing/2014/main" id="{28C83F05-97C8-45BE-A344-1C95409A3A53}"/>
              </a:ext>
            </a:extLst>
          </p:cNvPr>
          <p:cNvPicPr>
            <a:picLocks noChangeAspect="1"/>
          </p:cNvPicPr>
          <p:nvPr/>
        </p:nvPicPr>
        <p:blipFill>
          <a:blip r:embed="rId3"/>
          <a:stretch>
            <a:fillRect/>
          </a:stretch>
        </p:blipFill>
        <p:spPr>
          <a:xfrm>
            <a:off x="1441875" y="3911600"/>
            <a:ext cx="9837827" cy="2674360"/>
          </a:xfrm>
          <a:prstGeom prst="rect">
            <a:avLst/>
          </a:prstGeom>
        </p:spPr>
      </p:pic>
    </p:spTree>
    <p:extLst>
      <p:ext uri="{BB962C8B-B14F-4D97-AF65-F5344CB8AC3E}">
        <p14:creationId xmlns:p14="http://schemas.microsoft.com/office/powerpoint/2010/main" val="1958034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D28553-C17C-69E8-2516-2BE9F9D4D479}"/>
              </a:ext>
            </a:extLst>
          </p:cNvPr>
          <p:cNvPicPr>
            <a:picLocks noChangeAspect="1"/>
          </p:cNvPicPr>
          <p:nvPr/>
        </p:nvPicPr>
        <p:blipFill>
          <a:blip r:embed="rId3"/>
          <a:stretch>
            <a:fillRect/>
          </a:stretch>
        </p:blipFill>
        <p:spPr>
          <a:xfrm>
            <a:off x="5075610" y="3410773"/>
            <a:ext cx="3180522" cy="781878"/>
          </a:xfrm>
          <a:prstGeom prst="rect">
            <a:avLst/>
          </a:prstGeom>
        </p:spPr>
      </p:pic>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3600" dirty="0"/>
              <a:t>Nonlinear Dimensionality Reduction (I): </a:t>
            </a:r>
            <a:r>
              <a:rPr lang="en-US" sz="3600" b="0" i="0" u="none" strike="noStrike" baseline="0" dirty="0"/>
              <a:t>Kernel PCA (</a:t>
            </a:r>
            <a:r>
              <a:rPr lang="en-US" altLang="en-US" sz="3600" dirty="0"/>
              <a:t>KPCA)</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Use a kernel function </a:t>
            </a:r>
            <a:r>
              <a:rPr lang="en-US" sz="2400" b="0" i="1" u="none" strike="noStrike" baseline="0" dirty="0"/>
              <a:t>κ</a:t>
            </a:r>
            <a:r>
              <a:rPr lang="en-US" sz="2400" b="0" i="0" u="none" strike="noStrike" baseline="0" dirty="0"/>
              <a:t>(·) to construct the kernel matrix: P(</a:t>
            </a:r>
            <a:r>
              <a:rPr lang="en-US" sz="2400" b="0" i="1" u="none" strike="noStrike" baseline="0" dirty="0" err="1"/>
              <a:t>i</a:t>
            </a:r>
            <a:r>
              <a:rPr lang="en-US" sz="2400" b="0" i="0" u="none" strike="noStrike" baseline="0" dirty="0"/>
              <a:t>, </a:t>
            </a:r>
            <a:r>
              <a:rPr lang="en-US" sz="2400" b="0" i="1" u="none" strike="noStrike" baseline="0" dirty="0"/>
              <a:t>j</a:t>
            </a:r>
            <a:r>
              <a:rPr lang="en-US" sz="2400" b="0" i="0" u="none" strike="noStrike" baseline="0" dirty="0"/>
              <a:t>) = </a:t>
            </a:r>
            <a:r>
              <a:rPr lang="en-US" sz="2400" b="0" i="1" u="none" strike="noStrike" baseline="0" dirty="0"/>
              <a:t>κ</a:t>
            </a:r>
            <a:r>
              <a:rPr lang="en-US" sz="2400" b="0" i="0" u="none" strike="noStrike" baseline="0" dirty="0"/>
              <a:t>(x</a:t>
            </a:r>
            <a:r>
              <a:rPr lang="en-US" sz="2400" b="0" i="0" u="none" strike="noStrike" baseline="-25000" dirty="0"/>
              <a:t>i</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and learn the best low-dimensional representations so that the estimated proximity matrix Pˆ is as close as possible to the kernel matrix P</a:t>
            </a:r>
          </a:p>
          <a:p>
            <a:r>
              <a:rPr lang="en-US" sz="2400" b="0" i="0" u="none" strike="noStrike" baseline="0" dirty="0"/>
              <a:t>This can be obtained by using top-</a:t>
            </a:r>
            <a:r>
              <a:rPr lang="en-US" sz="2400" b="0" i="1" u="none" strike="noStrike" baseline="0" dirty="0"/>
              <a:t>k </a:t>
            </a:r>
            <a:r>
              <a:rPr lang="en-US" sz="2400" b="0" i="0" u="none" strike="noStrike" baseline="0" dirty="0"/>
              <a:t>eigenvectors and eigenvalues of the kernel matrix P</a:t>
            </a:r>
          </a:p>
          <a:p>
            <a:r>
              <a:rPr lang="en-US" sz="2400" b="0" i="0" u="none" strike="noStrike" baseline="0" dirty="0"/>
              <a:t>Typical kernel functions: </a:t>
            </a:r>
          </a:p>
          <a:p>
            <a:pPr lvl="1"/>
            <a:r>
              <a:rPr lang="en-US" sz="2400" b="0" i="0" u="none" strike="noStrike" baseline="0" dirty="0"/>
              <a:t>(1) polynomial kernel:   </a:t>
            </a:r>
          </a:p>
          <a:p>
            <a:pPr lvl="1"/>
            <a:r>
              <a:rPr lang="en-US" sz="2400" b="0" i="0" u="none" strike="noStrike" baseline="0" dirty="0"/>
              <a:t>(2) radial basis function (RBF):</a:t>
            </a:r>
          </a:p>
          <a:p>
            <a:pPr lvl="1"/>
            <a:r>
              <a:rPr lang="en-US" sz="2400" b="0" i="0" u="none" strike="noStrike" baseline="0" dirty="0"/>
              <a:t>If we choose a linear kernel: </a:t>
            </a:r>
            <a:r>
              <a:rPr lang="el-GR" sz="2400" b="0" i="0" u="none" strike="noStrike" baseline="0" dirty="0"/>
              <a:t>κ(</a:t>
            </a:r>
            <a:r>
              <a:rPr lang="en-US" sz="2400" b="0" i="0" u="none" strike="noStrike" baseline="0" dirty="0"/>
              <a:t>x</a:t>
            </a:r>
            <a:r>
              <a:rPr lang="en-US" sz="2400" b="0" i="0" u="none" strike="noStrike" baseline="-25000" dirty="0"/>
              <a:t>i </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 </a:t>
            </a:r>
            <a:r>
              <a:rPr lang="en-US" sz="2400" b="0" i="0" u="none" strike="noStrike" baseline="0" dirty="0" err="1"/>
              <a:t>x</a:t>
            </a:r>
            <a:r>
              <a:rPr lang="en-US" sz="2400" b="0" i="0" u="none" strike="noStrike" baseline="-25000" dirty="0" err="1"/>
              <a:t>i</a:t>
            </a:r>
            <a:r>
              <a:rPr lang="en-US" sz="2400" b="0" i="0" u="none" strike="noStrike" baseline="0" dirty="0" err="1"/>
              <a:t>・x</a:t>
            </a:r>
            <a:r>
              <a:rPr lang="en-US" sz="2400" b="0" i="0" u="none" strike="noStrike" baseline="-25000" dirty="0" err="1"/>
              <a:t>j</a:t>
            </a:r>
            <a:r>
              <a:rPr lang="en-US" sz="2400" b="0" i="0" u="none" strike="noStrike" baseline="0" dirty="0"/>
              <a:t>, KPCA degenerates to the standard PCA</a:t>
            </a:r>
          </a:p>
          <a:p>
            <a:r>
              <a:rPr lang="en-US" sz="2400" b="0" i="0" u="none" strike="noStrike" baseline="0" dirty="0"/>
              <a:t>Major formulas of Kernel PCA </a:t>
            </a:r>
            <a:r>
              <a:rPr lang="en-US" sz="2400" dirty="0"/>
              <a:t>vs. </a:t>
            </a:r>
            <a:r>
              <a:rPr lang="en-US" sz="2400" b="0" i="0" u="none" strike="noStrike" baseline="0" dirty="0"/>
              <a:t>SNE (Stochastic neighborhood embedding)</a:t>
            </a:r>
          </a:p>
        </p:txBody>
      </p:sp>
      <p:pic>
        <p:nvPicPr>
          <p:cNvPr id="5" name="Picture 4">
            <a:extLst>
              <a:ext uri="{FF2B5EF4-FFF2-40B4-BE49-F238E27FC236}">
                <a16:creationId xmlns:a16="http://schemas.microsoft.com/office/drawing/2014/main" id="{1C7143C0-4BDB-A018-0981-C66D374C229E}"/>
              </a:ext>
            </a:extLst>
          </p:cNvPr>
          <p:cNvPicPr>
            <a:picLocks noChangeAspect="1"/>
          </p:cNvPicPr>
          <p:nvPr/>
        </p:nvPicPr>
        <p:blipFill>
          <a:blip r:embed="rId4"/>
          <a:stretch>
            <a:fillRect/>
          </a:stretch>
        </p:blipFill>
        <p:spPr>
          <a:xfrm>
            <a:off x="1122629" y="5189633"/>
            <a:ext cx="9714368" cy="1668367"/>
          </a:xfrm>
          <a:prstGeom prst="rect">
            <a:avLst/>
          </a:prstGeom>
        </p:spPr>
      </p:pic>
      <p:pic>
        <p:nvPicPr>
          <p:cNvPr id="6" name="Picture 5">
            <a:extLst>
              <a:ext uri="{FF2B5EF4-FFF2-40B4-BE49-F238E27FC236}">
                <a16:creationId xmlns:a16="http://schemas.microsoft.com/office/drawing/2014/main" id="{A5800D81-5971-A9AA-E936-A2B2032111C9}"/>
              </a:ext>
            </a:extLst>
          </p:cNvPr>
          <p:cNvPicPr>
            <a:picLocks noChangeAspect="1"/>
          </p:cNvPicPr>
          <p:nvPr/>
        </p:nvPicPr>
        <p:blipFill>
          <a:blip r:embed="rId5"/>
          <a:stretch>
            <a:fillRect/>
          </a:stretch>
        </p:blipFill>
        <p:spPr>
          <a:xfrm>
            <a:off x="3992945" y="3298304"/>
            <a:ext cx="3032544" cy="410817"/>
          </a:xfrm>
          <a:prstGeom prst="rect">
            <a:avLst/>
          </a:prstGeom>
        </p:spPr>
      </p:pic>
    </p:spTree>
    <p:extLst>
      <p:ext uri="{BB962C8B-B14F-4D97-AF65-F5344CB8AC3E}">
        <p14:creationId xmlns:p14="http://schemas.microsoft.com/office/powerpoint/2010/main" val="4160369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4000" dirty="0"/>
              <a:t>Nonlinear Dimensionality Reduction (II): </a:t>
            </a:r>
            <a:r>
              <a:rPr lang="en-US" sz="4000" b="0" i="0" u="none" strike="noStrike" baseline="0" dirty="0"/>
              <a:t>SNE</a:t>
            </a:r>
            <a:endParaRPr lang="en-US" sz="40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SNE (Stochastic neighborhood embedding) </a:t>
            </a:r>
          </a:p>
          <a:p>
            <a:pPr lvl="1"/>
            <a:r>
              <a:rPr lang="en-US" sz="2400" b="0" i="0" u="none" strike="noStrike" baseline="0" dirty="0"/>
              <a:t>Construct a proximity matrix </a:t>
            </a:r>
            <a:r>
              <a:rPr lang="en-US" sz="2400" dirty="0"/>
              <a:t>P </a:t>
            </a:r>
            <a:r>
              <a:rPr lang="en-US" sz="2400" b="0" i="0" u="none" strike="noStrike" baseline="0" dirty="0"/>
              <a:t>using the formula:</a:t>
            </a:r>
          </a:p>
          <a:p>
            <a:pPr lvl="2"/>
            <a:r>
              <a:rPr lang="en-US" sz="2400" b="0" i="0" u="none" strike="noStrike" baseline="0" dirty="0"/>
              <a:t> rep. the probability that </a:t>
            </a:r>
            <a:r>
              <a:rPr lang="en-US" sz="2400" b="0" i="1" u="none" strike="noStrike" baseline="0" dirty="0" err="1"/>
              <a:t>x</a:t>
            </a:r>
            <a:r>
              <a:rPr lang="en-US" sz="2400" b="0" i="1" u="none" strike="noStrike" baseline="-25000" dirty="0" err="1"/>
              <a:t>j</a:t>
            </a:r>
            <a:r>
              <a:rPr lang="en-US" sz="2400" b="0" i="0" u="none" strike="noStrike" baseline="0" dirty="0"/>
              <a:t> is the neighbor of </a:t>
            </a:r>
            <a:r>
              <a:rPr lang="en-US" sz="2400" b="0" i="1" u="none" strike="noStrike" baseline="0" dirty="0"/>
              <a:t>x</a:t>
            </a:r>
            <a:r>
              <a:rPr lang="en-US" sz="2400" b="0" i="1" u="none" strike="noStrike" baseline="-25000" dirty="0"/>
              <a:t>i</a:t>
            </a:r>
            <a:r>
              <a:rPr lang="en-US" sz="2400" b="0" i="0" u="none" strike="noStrike" baseline="0" dirty="0"/>
              <a:t> </a:t>
            </a:r>
          </a:p>
          <a:p>
            <a:pPr lvl="1"/>
            <a:r>
              <a:rPr lang="en-US" sz="2400" b="0" i="0" u="none" strike="noStrike" baseline="0" dirty="0"/>
              <a:t>Suppose we have learned the low-dimensional representations x</a:t>
            </a:r>
            <a:r>
              <a:rPr lang="en-US" sz="2400" b="0" i="0" u="none" strike="noStrike" baseline="-25000" dirty="0"/>
              <a:t>i</a:t>
            </a:r>
            <a:r>
              <a:rPr lang="en-US" sz="2400" b="0" i="0" u="none" strike="noStrike" baseline="0" dirty="0"/>
              <a:t>ˆ, we can compute anther estimated proximity matrix in the similar way: </a:t>
            </a:r>
            <a:r>
              <a:rPr lang="en-US" sz="2400" b="0" i="1" u="none" strike="noStrike" baseline="0" dirty="0"/>
              <a:t>Pˆ (</a:t>
            </a:r>
            <a:r>
              <a:rPr lang="en-US" sz="2400" b="0" i="1" u="none" strike="noStrike" baseline="0" dirty="0" err="1"/>
              <a:t>i</a:t>
            </a:r>
            <a:r>
              <a:rPr lang="en-US" sz="2400" b="0" i="1" u="none" strike="noStrike" baseline="0" dirty="0"/>
              <a:t>, j) </a:t>
            </a:r>
          </a:p>
          <a:p>
            <a:pPr lvl="1"/>
            <a:r>
              <a:rPr lang="en-US" sz="2400" b="0" u="none" strike="noStrike" baseline="0" dirty="0"/>
              <a:t>We want to make the estimated </a:t>
            </a:r>
            <a:r>
              <a:rPr lang="en-US" sz="2400" b="0" i="0" u="none" strike="noStrike" baseline="0" dirty="0"/>
              <a:t>proximity matrix P^ to be as close as possible to P</a:t>
            </a:r>
          </a:p>
          <a:p>
            <a:pPr lvl="1"/>
            <a:r>
              <a:rPr lang="en-US" sz="2400" b="0" u="none" strike="noStrike" baseline="0" dirty="0"/>
              <a:t>That is, we want to minimize the overall K-L divergence, that is, </a:t>
            </a:r>
          </a:p>
          <a:p>
            <a:pPr lvl="1"/>
            <a:endParaRPr lang="en-US" sz="2400" b="0" u="none" strike="noStrike" baseline="0" dirty="0"/>
          </a:p>
        </p:txBody>
      </p:sp>
      <p:pic>
        <p:nvPicPr>
          <p:cNvPr id="5" name="Picture 4">
            <a:extLst>
              <a:ext uri="{FF2B5EF4-FFF2-40B4-BE49-F238E27FC236}">
                <a16:creationId xmlns:a16="http://schemas.microsoft.com/office/drawing/2014/main" id="{1C7143C0-4BDB-A018-0981-C66D374C229E}"/>
              </a:ext>
            </a:extLst>
          </p:cNvPr>
          <p:cNvPicPr>
            <a:picLocks noChangeAspect="1"/>
          </p:cNvPicPr>
          <p:nvPr/>
        </p:nvPicPr>
        <p:blipFill>
          <a:blip r:embed="rId3"/>
          <a:stretch>
            <a:fillRect/>
          </a:stretch>
        </p:blipFill>
        <p:spPr>
          <a:xfrm>
            <a:off x="923453" y="4935633"/>
            <a:ext cx="9714368" cy="1668367"/>
          </a:xfrm>
          <a:prstGeom prst="rect">
            <a:avLst/>
          </a:prstGeom>
        </p:spPr>
      </p:pic>
      <p:pic>
        <p:nvPicPr>
          <p:cNvPr id="6" name="Picture 5">
            <a:extLst>
              <a:ext uri="{FF2B5EF4-FFF2-40B4-BE49-F238E27FC236}">
                <a16:creationId xmlns:a16="http://schemas.microsoft.com/office/drawing/2014/main" id="{2AE7DB66-CD02-1F8A-1A67-921FAEA240EE}"/>
              </a:ext>
            </a:extLst>
          </p:cNvPr>
          <p:cNvPicPr>
            <a:picLocks noChangeAspect="1"/>
          </p:cNvPicPr>
          <p:nvPr/>
        </p:nvPicPr>
        <p:blipFill>
          <a:blip r:embed="rId4"/>
          <a:stretch>
            <a:fillRect/>
          </a:stretch>
        </p:blipFill>
        <p:spPr>
          <a:xfrm>
            <a:off x="7342360" y="1525625"/>
            <a:ext cx="4472412" cy="793483"/>
          </a:xfrm>
          <a:prstGeom prst="rect">
            <a:avLst/>
          </a:prstGeom>
        </p:spPr>
      </p:pic>
      <p:pic>
        <p:nvPicPr>
          <p:cNvPr id="8" name="Picture 7">
            <a:extLst>
              <a:ext uri="{FF2B5EF4-FFF2-40B4-BE49-F238E27FC236}">
                <a16:creationId xmlns:a16="http://schemas.microsoft.com/office/drawing/2014/main" id="{FB392AD2-C0C1-A01F-9346-B255ED12223C}"/>
              </a:ext>
            </a:extLst>
          </p:cNvPr>
          <p:cNvPicPr>
            <a:picLocks noChangeAspect="1"/>
          </p:cNvPicPr>
          <p:nvPr/>
        </p:nvPicPr>
        <p:blipFill>
          <a:blip r:embed="rId5"/>
          <a:stretch>
            <a:fillRect/>
          </a:stretch>
        </p:blipFill>
        <p:spPr>
          <a:xfrm>
            <a:off x="5284206" y="4234093"/>
            <a:ext cx="6096000" cy="609600"/>
          </a:xfrm>
          <a:prstGeom prst="rect">
            <a:avLst/>
          </a:prstGeom>
        </p:spPr>
      </p:pic>
    </p:spTree>
    <p:extLst>
      <p:ext uri="{BB962C8B-B14F-4D97-AF65-F5344CB8AC3E}">
        <p14:creationId xmlns:p14="http://schemas.microsoft.com/office/powerpoint/2010/main" val="2515444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269502" y="0"/>
            <a:ext cx="11369963" cy="1177227"/>
          </a:xfrm>
        </p:spPr>
        <p:txBody>
          <a:bodyPr>
            <a:noAutofit/>
          </a:bodyPr>
          <a:lstStyle/>
          <a:p>
            <a:r>
              <a:rPr lang="en-US" altLang="en-US" sz="3600" dirty="0"/>
              <a:t>Example:  Comparison on Nonlinear Data Points: Linear vs. Nonlinear Dimensional Reduction Methods</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269502" y="1473201"/>
            <a:ext cx="6152648" cy="4719370"/>
          </a:xfrm>
        </p:spPr>
        <p:txBody>
          <a:bodyPr/>
          <a:lstStyle/>
          <a:p>
            <a:r>
              <a:rPr lang="en-US" sz="2400" b="0" i="0" u="none" strike="noStrike" baseline="0" dirty="0"/>
              <a:t>Visualization: An example of linear vs. nonlinear dimensionality reduction methods</a:t>
            </a:r>
          </a:p>
          <a:p>
            <a:pPr lvl="1"/>
            <a:r>
              <a:rPr lang="en-US" sz="2400" b="0" i="0" u="none" strike="noStrike" baseline="0" dirty="0"/>
              <a:t>Given a collection of input data in 2-D space (Fig. (a)): Red and blue data points are not linearly separable</a:t>
            </a:r>
          </a:p>
          <a:p>
            <a:pPr lvl="1"/>
            <a:r>
              <a:rPr lang="en-US" sz="2400" b="0" i="0" u="none" strike="noStrike" baseline="0" dirty="0"/>
              <a:t>PCA transformation can not make it linearly separable</a:t>
            </a:r>
            <a:endParaRPr lang="en-US" sz="2400" dirty="0"/>
          </a:p>
          <a:p>
            <a:pPr lvl="1"/>
            <a:r>
              <a:rPr lang="en-US" sz="2400" b="0" i="0" u="none" strike="noStrike" baseline="0" dirty="0"/>
              <a:t>KPCA can make </a:t>
            </a:r>
            <a:r>
              <a:rPr lang="en-US" sz="2400" dirty="0"/>
              <a:t>the points linearly separable</a:t>
            </a:r>
          </a:p>
          <a:p>
            <a:pPr lvl="1"/>
            <a:r>
              <a:rPr lang="en-US" sz="2400" b="0" i="0" u="none" strike="noStrike" baseline="0" dirty="0"/>
              <a:t>t-SNE (t-distributional SNE) can make them linearly separable</a:t>
            </a:r>
          </a:p>
        </p:txBody>
      </p:sp>
      <p:pic>
        <p:nvPicPr>
          <p:cNvPr id="10" name="Picture 9">
            <a:extLst>
              <a:ext uri="{FF2B5EF4-FFF2-40B4-BE49-F238E27FC236}">
                <a16:creationId xmlns:a16="http://schemas.microsoft.com/office/drawing/2014/main" id="{52D1B10F-D452-35CC-4E96-98517F48F631}"/>
              </a:ext>
            </a:extLst>
          </p:cNvPr>
          <p:cNvPicPr>
            <a:picLocks noChangeAspect="1"/>
          </p:cNvPicPr>
          <p:nvPr/>
        </p:nvPicPr>
        <p:blipFill>
          <a:blip r:embed="rId2"/>
          <a:stretch>
            <a:fillRect/>
          </a:stretch>
        </p:blipFill>
        <p:spPr>
          <a:xfrm>
            <a:off x="6422150" y="1339912"/>
            <a:ext cx="5678410" cy="5518087"/>
          </a:xfrm>
          <a:prstGeom prst="rect">
            <a:avLst/>
          </a:prstGeom>
        </p:spPr>
      </p:pic>
    </p:spTree>
    <p:extLst>
      <p:ext uri="{BB962C8B-B14F-4D97-AF65-F5344CB8AC3E}">
        <p14:creationId xmlns:p14="http://schemas.microsoft.com/office/powerpoint/2010/main" val="2858451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0"/>
            <a:ext cx="12191999" cy="1083125"/>
          </a:xfrm>
        </p:spPr>
        <p:txBody>
          <a:bodyPr>
            <a:noAutofit/>
          </a:bodyPr>
          <a:lstStyle/>
          <a:p>
            <a:r>
              <a:rPr lang="en-US" altLang="en-US" sz="3600" dirty="0"/>
              <a:t>Heatmap of the Proximity Matrices:</a:t>
            </a:r>
            <a:br>
              <a:rPr lang="en-US" altLang="en-US" sz="3600" dirty="0"/>
            </a:br>
            <a:r>
              <a:rPr lang="en-US" altLang="en-US" sz="3600" dirty="0"/>
              <a:t>Linear vs. Nonlinear Dimensional Reduction Methods</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92546" y="4757485"/>
            <a:ext cx="11406908" cy="1570887"/>
          </a:xfrm>
        </p:spPr>
        <p:txBody>
          <a:bodyPr/>
          <a:lstStyle/>
          <a:p>
            <a:pPr lvl="1"/>
            <a:r>
              <a:rPr lang="en-US" sz="2200" b="0" i="0" u="none" strike="noStrike" baseline="0" dirty="0"/>
              <a:t>The two diagonal blocks indicate the proximity within the two clusters respectively</a:t>
            </a:r>
          </a:p>
          <a:p>
            <a:pPr lvl="1"/>
            <a:r>
              <a:rPr lang="en-US" sz="2200" b="0" i="0" u="none" strike="noStrike" baseline="0" dirty="0"/>
              <a:t>The two off-diagonal blocks indicate the proximity between the data from the two clusters</a:t>
            </a:r>
          </a:p>
          <a:p>
            <a:pPr lvl="1"/>
            <a:r>
              <a:rPr lang="en-US" sz="2200" b="0" i="0" u="none" strike="noStrike" baseline="0" dirty="0"/>
              <a:t>With nonlinear methods (KPCA and t-SNE), the proximity between data tuples from the same cluster is much higher than the proximity between data tuples from different clusters</a:t>
            </a:r>
          </a:p>
        </p:txBody>
      </p:sp>
      <p:pic>
        <p:nvPicPr>
          <p:cNvPr id="7" name="Picture 6">
            <a:extLst>
              <a:ext uri="{FF2B5EF4-FFF2-40B4-BE49-F238E27FC236}">
                <a16:creationId xmlns:a16="http://schemas.microsoft.com/office/drawing/2014/main" id="{FB6497E6-A721-F8B4-E5FB-9C045D273303}"/>
              </a:ext>
            </a:extLst>
          </p:cNvPr>
          <p:cNvPicPr>
            <a:picLocks noChangeAspect="1"/>
          </p:cNvPicPr>
          <p:nvPr/>
        </p:nvPicPr>
        <p:blipFill>
          <a:blip r:embed="rId2"/>
          <a:stretch>
            <a:fillRect/>
          </a:stretch>
        </p:blipFill>
        <p:spPr>
          <a:xfrm>
            <a:off x="1953452" y="1284960"/>
            <a:ext cx="8285093" cy="2989605"/>
          </a:xfrm>
          <a:prstGeom prst="rect">
            <a:avLst/>
          </a:prstGeom>
        </p:spPr>
      </p:pic>
      <p:sp>
        <p:nvSpPr>
          <p:cNvPr id="4" name="TextBox 3">
            <a:extLst>
              <a:ext uri="{FF2B5EF4-FFF2-40B4-BE49-F238E27FC236}">
                <a16:creationId xmlns:a16="http://schemas.microsoft.com/office/drawing/2014/main" id="{C3AD491A-F8B2-EDE7-6D3D-7D4DF93B29C1}"/>
              </a:ext>
            </a:extLst>
          </p:cNvPr>
          <p:cNvSpPr txBox="1"/>
          <p:nvPr/>
        </p:nvSpPr>
        <p:spPr>
          <a:xfrm>
            <a:off x="2112475" y="4274565"/>
            <a:ext cx="7967050" cy="400110"/>
          </a:xfrm>
          <a:prstGeom prst="rect">
            <a:avLst/>
          </a:prstGeom>
          <a:noFill/>
        </p:spPr>
        <p:txBody>
          <a:bodyPr wrap="square" rtlCol="0">
            <a:spAutoFit/>
          </a:bodyPr>
          <a:lstStyle/>
          <a:p>
            <a:pPr algn="ctr"/>
            <a:r>
              <a:rPr lang="en-US" sz="2000" b="0" i="0" u="none" strike="noStrike" baseline="0" dirty="0"/>
              <a:t>The heatmaps of the proximity matrices in PCA (a), KPCA (b), and t-SNE(c) </a:t>
            </a:r>
          </a:p>
        </p:txBody>
      </p:sp>
    </p:spTree>
    <p:extLst>
      <p:ext uri="{BB962C8B-B14F-4D97-AF65-F5344CB8AC3E}">
        <p14:creationId xmlns:p14="http://schemas.microsoft.com/office/powerpoint/2010/main" val="11768827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590800" y="404814"/>
            <a:ext cx="7010400" cy="528637"/>
          </a:xfrm>
          <a:noFill/>
        </p:spPr>
        <p:txBody>
          <a:bodyPr vert="horz" lIns="92075" tIns="46038" rIns="92075" bIns="46038" rtlCol="0" anchor="ctr">
            <a:noAutofit/>
          </a:bodyPr>
          <a:lstStyle/>
          <a:p>
            <a:pPr eaLnBrk="1" hangingPunct="1"/>
            <a:r>
              <a:rPr lang="en-US" altLang="en-US" b="1" dirty="0"/>
              <a:t>Summary</a:t>
            </a:r>
          </a:p>
        </p:txBody>
      </p:sp>
      <p:sp>
        <p:nvSpPr>
          <p:cNvPr id="44036" name="Rectangle 3"/>
          <p:cNvSpPr>
            <a:spLocks noGrp="1" noChangeArrowheads="1"/>
          </p:cNvSpPr>
          <p:nvPr>
            <p:ph type="body" idx="1"/>
          </p:nvPr>
        </p:nvSpPr>
        <p:spPr>
          <a:xfrm>
            <a:off x="598394" y="1196789"/>
            <a:ext cx="10995212" cy="5593310"/>
          </a:xfrm>
          <a:noFill/>
        </p:spPr>
        <p:txBody>
          <a:bodyPr vert="horz" lIns="92075" tIns="46038" rIns="92075" bIns="46038" rtlCol="0">
            <a:noAutofit/>
          </a:bodyPr>
          <a:lstStyle/>
          <a:p>
            <a:pPr eaLnBrk="1" hangingPunct="1">
              <a:spcAft>
                <a:spcPts val="600"/>
              </a:spcAft>
            </a:pPr>
            <a:r>
              <a:rPr lang="en-US" altLang="en-US" sz="2200" dirty="0"/>
              <a:t>Data types and attribute types</a:t>
            </a:r>
          </a:p>
          <a:p>
            <a:pPr lvl="1">
              <a:spcAft>
                <a:spcPts val="600"/>
              </a:spcAft>
            </a:pPr>
            <a:r>
              <a:rPr lang="en-US" altLang="en-US" sz="2200" dirty="0"/>
              <a:t>Nominal, binary, ordinal, numerical, discrete vs. continuous attributes</a:t>
            </a:r>
          </a:p>
          <a:p>
            <a:pPr>
              <a:spcAft>
                <a:spcPts val="600"/>
              </a:spcAft>
            </a:pPr>
            <a:r>
              <a:rPr lang="en-US" altLang="en-US" sz="2200" dirty="0"/>
              <a:t>Statistics of data</a:t>
            </a:r>
          </a:p>
          <a:p>
            <a:pPr lvl="1">
              <a:spcAft>
                <a:spcPts val="600"/>
              </a:spcAft>
            </a:pPr>
            <a:r>
              <a:rPr lang="en-US" altLang="en-US" sz="2200" dirty="0"/>
              <a:t>Central tendency, dispersion, covariance and correlation, graphical displays</a:t>
            </a:r>
          </a:p>
          <a:p>
            <a:pPr>
              <a:spcAft>
                <a:spcPts val="600"/>
              </a:spcAft>
            </a:pPr>
            <a:r>
              <a:rPr lang="en-US" altLang="en-US" sz="2200" dirty="0"/>
              <a:t>Measure data similarity and correlation</a:t>
            </a:r>
          </a:p>
          <a:p>
            <a:pPr lvl="1">
              <a:spcAft>
                <a:spcPts val="600"/>
              </a:spcAft>
            </a:pPr>
            <a:r>
              <a:rPr lang="en-US" altLang="en-US" sz="2200" dirty="0"/>
              <a:t>Proximity measures for nominal, binary, numerical, ordinal and mixed types</a:t>
            </a:r>
          </a:p>
          <a:p>
            <a:pPr lvl="1">
              <a:spcAft>
                <a:spcPts val="600"/>
              </a:spcAft>
            </a:pPr>
            <a:r>
              <a:rPr lang="en-US" altLang="en-US" sz="2200" dirty="0"/>
              <a:t>Cosine similarity, KL divergence</a:t>
            </a:r>
          </a:p>
          <a:p>
            <a:pPr>
              <a:spcAft>
                <a:spcPts val="600"/>
              </a:spcAft>
            </a:pPr>
            <a:r>
              <a:rPr lang="en-US" altLang="en-US" sz="2200" dirty="0"/>
              <a:t>Data quality measures, data cleaning, and data integration</a:t>
            </a:r>
          </a:p>
          <a:p>
            <a:pPr>
              <a:spcAft>
                <a:spcPts val="600"/>
              </a:spcAft>
            </a:pPr>
            <a:r>
              <a:rPr lang="en-US" altLang="en-US" sz="2200" dirty="0"/>
              <a:t>Data transformation: normalization, discretization, data compression and sampling  </a:t>
            </a:r>
          </a:p>
          <a:p>
            <a:pPr>
              <a:spcAft>
                <a:spcPts val="600"/>
              </a:spcAft>
            </a:pPr>
            <a:r>
              <a:rPr lang="en-US" altLang="en-US" sz="2200" dirty="0"/>
              <a:t>Dimensionality reduction methodologies</a:t>
            </a:r>
          </a:p>
          <a:p>
            <a:pPr lvl="1">
              <a:spcAft>
                <a:spcPts val="600"/>
              </a:spcAft>
            </a:pPr>
            <a:r>
              <a:rPr lang="en-US" altLang="en-US" sz="2200" dirty="0"/>
              <a:t>Principal Component Analysis (PCA), attribute subset selection, and nonlinear dimensionality reduction</a:t>
            </a:r>
          </a:p>
          <a:p>
            <a:pPr>
              <a:spcAft>
                <a:spcPts val="600"/>
              </a:spcAft>
            </a:pPr>
            <a:endParaRPr lang="en-US" altLang="en-US" sz="2400" dirty="0"/>
          </a:p>
          <a:p>
            <a:pPr>
              <a:spcAft>
                <a:spcPts val="600"/>
              </a:spcAft>
            </a:pPr>
            <a:endParaRPr lang="en-US" altLang="en-US" sz="2400" dirty="0"/>
          </a:p>
        </p:txBody>
      </p:sp>
    </p:spTree>
    <p:extLst>
      <p:ext uri="{BB962C8B-B14F-4D97-AF65-F5344CB8AC3E}">
        <p14:creationId xmlns:p14="http://schemas.microsoft.com/office/powerpoint/2010/main" val="181743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a:t>E.g., zip codes, profession, or the set of words in a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a:t>
            </a:r>
          </a:p>
          <a:p>
            <a:pPr lvl="1" eaLnBrk="1" hangingPunct="1">
              <a:spcAft>
                <a:spcPts val="600"/>
              </a:spcAft>
            </a:pPr>
            <a:r>
              <a:rPr lang="en-US" altLang="en-US" sz="2400" dirty="0"/>
              <a:t>Has real numbers as attribute values</a:t>
            </a:r>
          </a:p>
          <a:p>
            <a:pPr lvl="2" eaLnBrk="1" hangingPunct="1">
              <a:spcAft>
                <a:spcPts val="600"/>
              </a:spcAft>
            </a:pPr>
            <a:r>
              <a:rPr lang="en-US" altLang="en-US" sz="2400" dirty="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Statistics of Data</a:t>
            </a:r>
            <a:endParaRPr lang="en-US" altLang="en-US" dirty="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a:t>Measuring the Central Tendency </a:t>
            </a:r>
          </a:p>
          <a:p>
            <a:pPr>
              <a:lnSpc>
                <a:spcPct val="200000"/>
              </a:lnSpc>
            </a:pPr>
            <a:r>
              <a:rPr lang="en-US" altLang="en-US" sz="3200" dirty="0"/>
              <a:t>Measuring the Dispersion of Data</a:t>
            </a:r>
          </a:p>
          <a:p>
            <a:pPr>
              <a:lnSpc>
                <a:spcPct val="200000"/>
              </a:lnSpc>
            </a:pPr>
            <a:r>
              <a:rPr lang="en-US" altLang="en-US" sz="3200" dirty="0"/>
              <a:t>Covariance and Correlation Analysis</a:t>
            </a:r>
          </a:p>
          <a:p>
            <a:pPr>
              <a:lnSpc>
                <a:spcPct val="200000"/>
              </a:lnSpc>
            </a:pPr>
            <a:r>
              <a:rPr lang="en-US" altLang="en-US" sz="3200" dirty="0"/>
              <a:t>Graphic Displays of Basic Statistics of Data</a:t>
            </a:r>
          </a:p>
        </p:txBody>
      </p:sp>
    </p:spTree>
    <p:extLst>
      <p:ext uri="{BB962C8B-B14F-4D97-AF65-F5344CB8AC3E}">
        <p14:creationId xmlns:p14="http://schemas.microsoft.com/office/powerpoint/2010/main" val="71484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spread</a:t>
            </a:r>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a:t>Data dispersion characteristics</a:t>
            </a:r>
            <a:r>
              <a:rPr lang="en-US" altLang="en-US" sz="2400" dirty="0"/>
              <a:t> </a:t>
            </a:r>
          </a:p>
          <a:p>
            <a:pPr lvl="1"/>
            <a:r>
              <a:rPr lang="en-US" altLang="en-US" sz="2400" dirty="0"/>
              <a:t>Median, max, min, quantiles, outliers, variance, ...</a:t>
            </a:r>
          </a:p>
          <a:p>
            <a:r>
              <a:rPr lang="en-US" altLang="en-US" sz="2400" u="sng" dirty="0"/>
              <a:t>Numerical dimensions</a:t>
            </a:r>
            <a:r>
              <a:rPr lang="en-US" altLang="en-US" sz="2400" dirty="0"/>
              <a:t> correspond to sorted intervals</a:t>
            </a:r>
          </a:p>
          <a:p>
            <a:pPr lvl="1"/>
            <a:r>
              <a:rPr lang="en-US" altLang="en-US" sz="2400" dirty="0"/>
              <a:t>Data dispersion: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Weighted arithmetic mean:</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Trimmed mean: </a:t>
            </a:r>
          </a:p>
          <a:p>
            <a:pPr lvl="1">
              <a:spcBef>
                <a:spcPts val="400"/>
              </a:spcBef>
            </a:pPr>
            <a:r>
              <a:rPr lang="en-US" altLang="en-US" dirty="0">
                <a:latin typeface="Calibri" panose="020F0502020204030204" pitchFamily="34" charset="0"/>
              </a:rPr>
              <a:t>Chopping extreme values (e.g., Olympics gymnastics score computation)</a:t>
            </a:r>
          </a:p>
        </p:txBody>
      </p:sp>
      <p:graphicFrame>
        <p:nvGraphicFramePr>
          <p:cNvPr id="18437" name="Object 4"/>
          <p:cNvGraphicFramePr>
            <a:graphicFrameLocks noChangeAspect="1"/>
          </p:cNvGraphicFramePr>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059" name="Microsoft Equation 3.0" r:id="rId4" imgW="710891" imgH="431613" progId="Equation.3">
                  <p:embed/>
                </p:oleObj>
              </mc:Choice>
              <mc:Fallback>
                <p:oleObj name="Microsoft Equation 3.0" r:id="rId4" imgW="710891" imgH="431613" progId="Equation.3">
                  <p:embed/>
                  <p:pic>
                    <p:nvPicPr>
                      <p:cNvPr id="1843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p:spPr>
                  </p:pic>
                </p:oleObj>
              </mc:Fallback>
            </mc:AlternateContent>
          </a:graphicData>
        </a:graphic>
      </p:graphicFrame>
      <p:graphicFrame>
        <p:nvGraphicFramePr>
          <p:cNvPr id="18438" name="Object 5"/>
          <p:cNvGraphicFramePr>
            <a:graphicFrameLocks noChangeAspect="1"/>
          </p:cNvGraphicFramePr>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060" name="Equation" r:id="rId6" imgW="749300" imgH="838200" progId="Equation.3">
                  <p:embed/>
                </p:oleObj>
              </mc:Choice>
              <mc:Fallback>
                <p:oleObj name="Equation" r:id="rId6" imgW="749300" imgH="838200" progId="Equation.3">
                  <p:embed/>
                  <p:pic>
                    <p:nvPicPr>
                      <p:cNvPr id="1843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p:spPr>
                  </p:pic>
                </p:oleObj>
              </mc:Fallback>
            </mc:AlternateContent>
          </a:graphicData>
        </a:graphic>
      </p:graphicFrame>
      <p:graphicFrame>
        <p:nvGraphicFramePr>
          <p:cNvPr id="18441" name="Object 8"/>
          <p:cNvGraphicFramePr>
            <a:graphicFrameLocks noGrp="1" noChangeAspect="1"/>
          </p:cNvGraphicFramePr>
          <p:nvPr>
            <p:ph sz="half" idx="2"/>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spid="_x0000_s2061" name="Equation" r:id="rId8" imgW="596900" imgH="431800" progId="Equation.3">
                  <p:embed/>
                </p:oleObj>
              </mc:Choice>
              <mc:Fallback>
                <p:oleObj name="Equation" r:id="rId8" imgW="596900" imgH="431800" progId="Equation.3">
                  <p:embed/>
                  <p:pic>
                    <p:nvPicPr>
                      <p:cNvPr id="18441"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a:latin typeface="Calibri" panose="020F0502020204030204" pitchFamily="34" charset="0"/>
              </a:rPr>
              <a:t>Median</a:t>
            </a:r>
            <a:r>
              <a:rPr lang="en-US" altLang="en-US" dirty="0">
                <a:latin typeface="Calibri" panose="020F0502020204030204" pitchFamily="34" charset="0"/>
              </a:rPr>
              <a:t>: </a:t>
            </a:r>
          </a:p>
          <a:p>
            <a:pPr lvl="1">
              <a:spcBef>
                <a:spcPts val="400"/>
              </a:spcBef>
            </a:pPr>
            <a:r>
              <a:rPr lang="en-US" altLang="en-US" dirty="0">
                <a:latin typeface="Calibri" panose="020F0502020204030204" pitchFamily="34" charset="0"/>
              </a:rPr>
              <a:t>Middle 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spid="_x0000_s3077" name="Equation" r:id="rId4" imgW="2387600" imgH="469900" progId="Equation.3">
                  <p:embed/>
                </p:oleObj>
              </mc:Choice>
              <mc:Fallback>
                <p:oleObj name="Equation" r:id="rId4" imgW="2387600" imgH="469900" progId="Equation.3">
                  <p:embed/>
                  <p:pic>
                    <p:nvPicPr>
                      <p:cNvPr id="1843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p:spPr>
                  </p:pic>
                </p:oleObj>
              </mc:Fallback>
            </mc:AlternateContent>
          </a:graphicData>
        </a:graphic>
      </p:graphicFrame>
      <p:pic>
        <p:nvPicPr>
          <p:cNvPr id="1844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a:t>Approximate median</a:t>
            </a:r>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a:t>Low interval limit</a:t>
            </a:r>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a:t>Interval width (L</a:t>
            </a:r>
            <a:r>
              <a:rPr lang="en-US" sz="1800" baseline="-25000" dirty="0"/>
              <a:t>2</a:t>
            </a:r>
            <a:r>
              <a:rPr lang="en-US" sz="1800" dirty="0"/>
              <a:t> – L</a:t>
            </a:r>
            <a:r>
              <a:rPr lang="en-US" sz="1800" baseline="-25000" dirty="0"/>
              <a:t>1</a:t>
            </a:r>
            <a:r>
              <a:rPr lang="en-US" sz="1800" dirty="0"/>
              <a:t>)</a:t>
            </a:r>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a:t>Sum before the median interval</a:t>
            </a:r>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a:latin typeface="Calibri" panose="020F0502020204030204" pitchFamily="34" charset="0"/>
              </a:rPr>
              <a:t>Mode: Value that occurs most frequently in the data</a:t>
            </a: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Multi-modal</a:t>
            </a:r>
          </a:p>
          <a:p>
            <a:pPr lvl="1">
              <a:spcBef>
                <a:spcPts val="400"/>
              </a:spcBef>
            </a:pPr>
            <a:r>
              <a:rPr lang="en-US" altLang="en-US" dirty="0">
                <a:latin typeface="Calibri" panose="020F0502020204030204" pitchFamily="34" charset="0"/>
              </a:rPr>
              <a:t>Bimodal</a:t>
            </a:r>
          </a:p>
          <a:p>
            <a:pPr lvl="1">
              <a:spcBef>
                <a:spcPts val="400"/>
              </a:spcBef>
            </a:pPr>
            <a:endParaRPr lang="en-US" altLang="en-US" dirty="0">
              <a:latin typeface="Calibri" panose="020F0502020204030204" pitchFamily="34" charset="0"/>
            </a:endParaRPr>
          </a:p>
          <a:p>
            <a:pPr lvl="1">
              <a:spcBef>
                <a:spcPts val="400"/>
              </a:spcBef>
            </a:pPr>
            <a:r>
              <a:rPr lang="en-US" altLang="en-US" dirty="0" err="1">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spid="_x0000_s4101" name="Equation" r:id="rId4" imgW="2197100" imgH="203200" progId="Equation.3">
                  <p:embed/>
                </p:oleObj>
              </mc:Choice>
              <mc:Fallback>
                <p:oleObj name="Equation" r:id="rId4" imgW="2197100" imgH="203200" progId="Equation.3">
                  <p:embed/>
                  <p:pic>
                    <p:nvPicPr>
                      <p:cNvPr id="1844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62700" y="2932115"/>
            <a:ext cx="4800600" cy="4048125"/>
          </a:xfrm>
          <a:noFill/>
        </p:spPr>
      </p:pic>
      <p:pic>
        <p:nvPicPr>
          <p:cNvPr id="19465" name="Picture 10" descr="ha02ske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01604"/>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Date Placeholder 5"/>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1200" dirty="0"/>
          </a:p>
        </p:txBody>
      </p:sp>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a:t>Symmetric vs. Skewed Data</a:t>
            </a:r>
            <a:endParaRPr lang="en-US" altLang="en-US" sz="3200" dirty="0"/>
          </a:p>
        </p:txBody>
      </p:sp>
      <p:sp>
        <p:nvSpPr>
          <p:cNvPr id="19462" name="Rectangle 3"/>
          <p:cNvSpPr>
            <a:spLocks noGrp="1" noChangeArrowheads="1"/>
          </p:cNvSpPr>
          <p:nvPr>
            <p:ph type="body" sz="half" idx="1"/>
          </p:nvPr>
        </p:nvSpPr>
        <p:spPr>
          <a:xfrm>
            <a:off x="723900" y="1295401"/>
            <a:ext cx="6438900" cy="1255713"/>
          </a:xfrm>
        </p:spPr>
        <p:txBody>
          <a:bodyPr/>
          <a:lstStyle/>
          <a:p>
            <a:pPr eaLnBrk="1" hangingPunct="1">
              <a:lnSpc>
                <a:spcPct val="120000"/>
              </a:lnSpc>
            </a:pPr>
            <a:r>
              <a:rPr lang="en-US" altLang="en-US" dirty="0">
                <a:latin typeface="Calibri" panose="020F0502020204030204" pitchFamily="34" charset="0"/>
              </a:rPr>
              <a:t>Median, mean and mode of symmetric, positively and negatively skewed data</a:t>
            </a:r>
          </a:p>
        </p:txBody>
      </p:sp>
      <p:pic>
        <p:nvPicPr>
          <p:cNvPr id="19464" name="Picture 8" descr="leftskewed"/>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61950" y="3170240"/>
            <a:ext cx="4876800" cy="3771900"/>
          </a:xfrm>
          <a:noFill/>
        </p:spPr>
      </p:pic>
      <p:sp>
        <p:nvSpPr>
          <p:cNvPr id="19466" name="Rectangle 11"/>
          <p:cNvSpPr>
            <a:spLocks noChangeArrowheads="1"/>
          </p:cNvSpPr>
          <p:nvPr/>
        </p:nvSpPr>
        <p:spPr bwMode="auto">
          <a:xfrm>
            <a:off x="2628900" y="4675195"/>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6977062" y="4672018"/>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9468" name="Rectangle 13"/>
          <p:cNvSpPr>
            <a:spLocks noChangeArrowheads="1"/>
          </p:cNvSpPr>
          <p:nvPr/>
        </p:nvSpPr>
        <p:spPr bwMode="auto">
          <a:xfrm>
            <a:off x="7772400" y="995368"/>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Tree>
    <p:extLst>
      <p:ext uri="{BB962C8B-B14F-4D97-AF65-F5344CB8AC3E}">
        <p14:creationId xmlns:p14="http://schemas.microsoft.com/office/powerpoint/2010/main" val="3146674761"/>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2663" y="1"/>
            <a:ext cx="12669252" cy="938462"/>
          </a:xfrm>
        </p:spPr>
        <p:txBody>
          <a:bodyPr>
            <a:noAutofit/>
          </a:bodyPr>
          <a:lstStyle/>
          <a:p>
            <a:r>
              <a:rPr lang="en-US" altLang="en-US" sz="3600" dirty="0"/>
              <a:t>Measures Data Distribution: Variance and Standard Deviation</a:t>
            </a:r>
          </a:p>
        </p:txBody>
      </p:sp>
      <p:sp>
        <p:nvSpPr>
          <p:cNvPr id="20484" name="Rectangle 3"/>
          <p:cNvSpPr>
            <a:spLocks noGrp="1" noChangeArrowheads="1"/>
          </p:cNvSpPr>
          <p:nvPr>
            <p:ph type="body" sz="half" idx="1"/>
          </p:nvPr>
        </p:nvSpPr>
        <p:spPr>
          <a:xfrm>
            <a:off x="571500" y="1142999"/>
            <a:ext cx="10788162" cy="1825891"/>
          </a:xfrm>
        </p:spPr>
        <p:txBody>
          <a:bodyPr/>
          <a:lstStyle/>
          <a:p>
            <a:pPr eaLnBrk="1" hangingPunct="1">
              <a:buSzPct val="80000"/>
            </a:pPr>
            <a:r>
              <a:rPr lang="en-US" altLang="en-US" dirty="0">
                <a:latin typeface="Calibri" panose="020F0502020204030204" pitchFamily="34" charset="0"/>
              </a:rPr>
              <a:t>Variance 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p>
          <a:p>
            <a:pPr lvl="3"/>
            <a:r>
              <a:rPr lang="en-US" altLang="en-US" dirty="0">
                <a:latin typeface="Calibri" panose="020F0502020204030204" pitchFamily="34" charset="0"/>
              </a:rPr>
              <a:t>Q: Can you compute it incrementally and efficiently?</a:t>
            </a: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a:latin typeface="Calibri" panose="020F0502020204030204" pitchFamily="34" charset="0"/>
              </a:rPr>
              <a:t>Standard 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nvGraphicFramePr>
        <p:xfrm>
          <a:off x="1342128" y="2661057"/>
          <a:ext cx="7119846" cy="1162803"/>
        </p:xfrm>
        <a:graphic>
          <a:graphicData uri="http://schemas.openxmlformats.org/presentationml/2006/ole">
            <mc:AlternateContent xmlns:mc="http://schemas.openxmlformats.org/markup-compatibility/2006">
              <mc:Choice xmlns:v="urn:schemas-microsoft-com:vml" Requires="v">
                <p:oleObj spid="_x0000_s5128" name="Equation" r:id="rId4" imgW="2959100" imgH="431800" progId="Equation.3">
                  <p:embed/>
                </p:oleObj>
              </mc:Choice>
              <mc:Fallback>
                <p:oleObj name="Equation" r:id="rId4" imgW="2959100" imgH="431800" progId="Equation.3">
                  <p:embed/>
                  <p:pic>
                    <p:nvPicPr>
                      <p:cNvPr id="204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128" y="2661057"/>
                        <a:ext cx="7119846" cy="1162803"/>
                      </a:xfrm>
                      <a:prstGeom prst="rect">
                        <a:avLst/>
                      </a:prstGeom>
                      <a:noFill/>
                      <a:ln>
                        <a:noFill/>
                      </a:ln>
                      <a:effectLst/>
                    </p:spPr>
                  </p:pic>
                </p:oleObj>
              </mc:Fallback>
            </mc:AlternateContent>
          </a:graphicData>
        </a:graphic>
      </p:graphicFrame>
      <p:graphicFrame>
        <p:nvGraphicFramePr>
          <p:cNvPr id="20486" name="Object 11"/>
          <p:cNvGraphicFramePr>
            <a:graphicFrameLocks noGrp="1" noChangeAspect="1"/>
          </p:cNvGraphicFramePr>
          <p:nvPr>
            <p:ph sz="half" idx="2"/>
          </p:nvPr>
        </p:nvGraphicFramePr>
        <p:xfrm>
          <a:off x="1342128" y="4030749"/>
          <a:ext cx="6594783" cy="1188661"/>
        </p:xfrm>
        <a:graphic>
          <a:graphicData uri="http://schemas.openxmlformats.org/presentationml/2006/ole">
            <mc:AlternateContent xmlns:mc="http://schemas.openxmlformats.org/markup-compatibility/2006">
              <mc:Choice xmlns:v="urn:schemas-microsoft-com:vml" Requires="v">
                <p:oleObj spid="_x0000_s5129" name="Equation" r:id="rId6" imgW="2235200" imgH="431800" progId="Equation.3">
                  <p:embed/>
                </p:oleObj>
              </mc:Choice>
              <mc:Fallback>
                <p:oleObj name="Equation" r:id="rId6" imgW="2235200" imgH="431800" progId="Equation.3">
                  <p:embed/>
                  <p:pic>
                    <p:nvPicPr>
                      <p:cNvPr id="20486"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128" y="4030749"/>
                        <a:ext cx="6594783" cy="1188661"/>
                      </a:xfrm>
                      <a:prstGeom prst="rect">
                        <a:avLst/>
                      </a:prstGeom>
                      <a:noFill/>
                      <a:ln>
                        <a:noFill/>
                      </a:ln>
                      <a:effectLst/>
                    </p:spPr>
                  </p:pic>
                </p:oleObj>
              </mc:Fallback>
            </mc:AlternateContent>
          </a:graphicData>
        </a:graphic>
      </p:graphicFrame>
      <p:sp>
        <p:nvSpPr>
          <p:cNvPr id="8" name="Striped Right Arrow 7"/>
          <p:cNvSpPr/>
          <p:nvPr/>
        </p:nvSpPr>
        <p:spPr>
          <a:xfrm rot="17157603">
            <a:off x="1217626" y="5083121"/>
            <a:ext cx="855682"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6D9B36-AB83-424E-9BAB-4B0FF96448FA}"/>
              </a:ext>
            </a:extLst>
          </p:cNvPr>
          <p:cNvSpPr txBox="1"/>
          <p:nvPr/>
        </p:nvSpPr>
        <p:spPr>
          <a:xfrm>
            <a:off x="8370277" y="3749646"/>
            <a:ext cx="3659160" cy="1261884"/>
          </a:xfrm>
          <a:prstGeom prst="rect">
            <a:avLst/>
          </a:prstGeom>
          <a:solidFill>
            <a:srgbClr val="FFFF00"/>
          </a:solidFill>
        </p:spPr>
        <p:txBody>
          <a:bodyPr wrap="square" rtlCol="0">
            <a:spAutoFit/>
          </a:bodyPr>
          <a:lstStyle/>
          <a:p>
            <a:r>
              <a:rPr lang="en-US" dirty="0"/>
              <a:t>Note: The subtle difference of formulae for sample vs. population</a:t>
            </a:r>
          </a:p>
          <a:p>
            <a:pPr marL="342900" indent="-342900">
              <a:buFont typeface="Arial" panose="020B0604020202020204" pitchFamily="34" charset="0"/>
              <a:buChar char="•"/>
            </a:pPr>
            <a:r>
              <a:rPr lang="en-US" dirty="0"/>
              <a:t>n : the size of the sample </a:t>
            </a:r>
          </a:p>
          <a:p>
            <a:pPr marL="342900" indent="-342900">
              <a:buFont typeface="Arial" panose="020B0604020202020204" pitchFamily="34" charset="0"/>
              <a:buChar char="•"/>
            </a:pPr>
            <a:r>
              <a:rPr lang="en-US" dirty="0"/>
              <a:t>N : the size of the population</a:t>
            </a:r>
          </a:p>
        </p:txBody>
      </p:sp>
      <p:sp>
        <p:nvSpPr>
          <p:cNvPr id="9" name="Striped Right Arrow 7">
            <a:extLst>
              <a:ext uri="{FF2B5EF4-FFF2-40B4-BE49-F238E27FC236}">
                <a16:creationId xmlns:a16="http://schemas.microsoft.com/office/drawing/2014/main" id="{7B9A7D90-230E-44FE-A245-6BDA05186305}"/>
              </a:ext>
            </a:extLst>
          </p:cNvPr>
          <p:cNvSpPr/>
          <p:nvPr/>
        </p:nvSpPr>
        <p:spPr>
          <a:xfrm rot="3572962" flipV="1">
            <a:off x="1974932" y="2211644"/>
            <a:ext cx="931952" cy="2580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275664"/>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a:t>Types of Data 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Relational records</a:t>
            </a:r>
          </a:p>
          <a:p>
            <a:pPr marL="800100" lvl="1" indent="-342900">
              <a:spcBef>
                <a:spcPts val="0"/>
              </a:spcBef>
            </a:pPr>
            <a:r>
              <a:rPr lang="en-US" altLang="en-US" sz="2400" dirty="0">
                <a:cs typeface="Times New Roman" panose="02020603050405020304" pitchFamily="18" charset="0"/>
              </a:rPr>
              <a:t>Relational tables, highly structured</a:t>
            </a:r>
          </a:p>
          <a:p>
            <a:pPr marL="523881" indent="-342900">
              <a:spcBef>
                <a:spcPts val="0"/>
              </a:spcBef>
            </a:pPr>
            <a:r>
              <a:rPr lang="en-US" altLang="en-US" sz="2400" dirty="0">
                <a:cs typeface="Times New Roman" panose="02020603050405020304" pitchFamily="18" charset="0"/>
              </a:rPr>
              <a:t>Data matrix, e.g., numerical matrix, crosstabs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Document data: Term-frequency vector (matrix) of text documents</a:t>
            </a:r>
          </a:p>
          <a:p>
            <a:pPr marL="523881" indent="-342900">
              <a:spcBef>
                <a:spcPts val="0"/>
              </a:spcBef>
            </a:pPr>
            <a:endParaRPr lang="en-US" altLang="en-US" sz="2400" dirty="0"/>
          </a:p>
        </p:txBody>
      </p:sp>
      <p:graphicFrame>
        <p:nvGraphicFramePr>
          <p:cNvPr id="4" name="Object 4"/>
          <p:cNvGraphicFramePr>
            <a:graphicFrameLocks noChangeAspect="1"/>
          </p:cNvGraphicFramePr>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spid="_x0000_s1032" name="Visio" r:id="rId4" imgW="5925718" imgH="2693902" progId="Visio.Drawing.6">
                  <p:embed/>
                </p:oleObj>
              </mc:Choice>
              <mc:Fallback>
                <p:oleObj name="Visio" r:id="rId4" imgW="5925718" imgH="2693902" progId="Visio.Drawing.6">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p:spPr>
                  </p:pic>
                </p:oleObj>
              </mc:Fallback>
            </mc:AlternateContent>
          </a:graphicData>
        </a:graphic>
      </p:graphicFrame>
      <p:graphicFrame>
        <p:nvGraphicFramePr>
          <p:cNvPr id="5" name="Object 6"/>
          <p:cNvGraphicFramePr>
            <a:graphicFrameLocks noChangeAspect="1"/>
          </p:cNvGraphicFramePr>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spid="_x0000_s1033" name="Document" r:id="rId6" imgW="3823716" imgH="1999488" progId="Word.Document.8">
                  <p:embed/>
                </p:oleObj>
              </mc:Choice>
              <mc:Fallback>
                <p:oleObj name="Document" r:id="rId6" imgW="3823716" imgH="1999488" progId="Word.Document.8">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55813" y="381000"/>
            <a:ext cx="11017622" cy="609600"/>
          </a:xfrm>
        </p:spPr>
        <p:txBody>
          <a:bodyPr>
            <a:noAutofit/>
          </a:bodyPr>
          <a:lstStyle/>
          <a:p>
            <a:r>
              <a:rPr lang="en-US" altLang="en-US" dirty="0"/>
              <a:t>Correlation Analysis (for Categorical Data)</a:t>
            </a:r>
          </a:p>
        </p:txBody>
      </p:sp>
      <p:sp>
        <p:nvSpPr>
          <p:cNvPr id="20484" name="Rectangle 3"/>
          <p:cNvSpPr>
            <a:spLocks noGrp="1" noChangeArrowheads="1"/>
          </p:cNvSpPr>
          <p:nvPr>
            <p:ph type="body" sz="half" idx="1"/>
          </p:nvPr>
        </p:nvSpPr>
        <p:spPr>
          <a:xfrm>
            <a:off x="670559" y="1295400"/>
            <a:ext cx="10720251" cy="5181600"/>
          </a:xfrm>
        </p:spPr>
        <p:txBody>
          <a:bodyPr/>
          <a:lstStyle/>
          <a:p>
            <a:pPr>
              <a:lnSpc>
                <a:spcPct val="110000"/>
              </a:lnSpc>
            </a:pPr>
            <a:r>
              <a:rPr lang="el-GR" altLang="en-US" b="1" dirty="0">
                <a:latin typeface="Calibri" panose="020F0502020204030204" pitchFamily="34" charset="0"/>
              </a:rPr>
              <a:t>Χ</a:t>
            </a:r>
            <a:r>
              <a:rPr lang="en-US" altLang="en-US" b="1" baseline="30000" dirty="0">
                <a:latin typeface="Calibri" panose="020F0502020204030204" pitchFamily="34" charset="0"/>
              </a:rPr>
              <a:t>2</a:t>
            </a:r>
            <a:r>
              <a:rPr lang="en-US" altLang="en-US" b="1" dirty="0">
                <a:latin typeface="Calibri" panose="020F0502020204030204" pitchFamily="34" charset="0"/>
              </a:rPr>
              <a:t> (chi-square) test:</a:t>
            </a:r>
            <a:endParaRPr lang="el-GR" altLang="en-US" b="1"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dirty="0"/>
              <a:t>Null hypothesis: The two distributions are independent</a:t>
            </a:r>
          </a:p>
          <a:p>
            <a:pPr>
              <a:lnSpc>
                <a:spcPct val="110000"/>
              </a:lnSpc>
            </a:pPr>
            <a:r>
              <a:rPr lang="en-US" altLang="en-US" dirty="0">
                <a:latin typeface="Calibri" panose="020F0502020204030204" pitchFamily="34" charset="0"/>
              </a:rPr>
              <a:t>The cells that contribute the most to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are those whose actual count is very different from the expected count</a:t>
            </a:r>
          </a:p>
          <a:p>
            <a:pPr lvl="1">
              <a:lnSpc>
                <a:spcPct val="110000"/>
              </a:lnSpc>
            </a:pPr>
            <a:r>
              <a:rPr lang="en-US" altLang="en-US" dirty="0">
                <a:latin typeface="Calibri" panose="020F0502020204030204" pitchFamily="34" charset="0"/>
              </a:rPr>
              <a:t>The larger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the more likely the variables are related</a:t>
            </a:r>
          </a:p>
          <a:p>
            <a:pPr>
              <a:lnSpc>
                <a:spcPct val="110000"/>
              </a:lnSpc>
            </a:pPr>
            <a:r>
              <a:rPr lang="en-US" altLang="en-US" dirty="0">
                <a:latin typeface="Calibri" panose="020F0502020204030204" pitchFamily="34" charset="0"/>
              </a:rPr>
              <a:t>Note:  Correlation 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p:txBody>
      </p:sp>
      <p:pic>
        <p:nvPicPr>
          <p:cNvPr id="2" name="Picture 1"/>
          <p:cNvPicPr>
            <a:picLocks noChangeAspect="1"/>
          </p:cNvPicPr>
          <p:nvPr/>
        </p:nvPicPr>
        <p:blipFill>
          <a:blip r:embed="rId3"/>
          <a:stretch>
            <a:fillRect/>
          </a:stretch>
        </p:blipFill>
        <p:spPr>
          <a:xfrm>
            <a:off x="4648201" y="1196788"/>
            <a:ext cx="3272118" cy="1832954"/>
          </a:xfrm>
          <a:prstGeom prst="rect">
            <a:avLst/>
          </a:prstGeom>
        </p:spPr>
      </p:pic>
    </p:spTree>
    <p:extLst>
      <p:ext uri="{BB962C8B-B14F-4D97-AF65-F5344CB8AC3E}">
        <p14:creationId xmlns:p14="http://schemas.microsoft.com/office/powerpoint/2010/main" val="2467819400"/>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(X1)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(X2)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(X3)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(X4)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占位符 5">
            <a:extLst>
              <a:ext uri="{FF2B5EF4-FFF2-40B4-BE49-F238E27FC236}">
                <a16:creationId xmlns:a16="http://schemas.microsoft.com/office/drawing/2014/main" id="{36072272-8A4E-4A01-83F7-726A3DC956D2}"/>
              </a:ext>
            </a:extLst>
          </p:cNvPr>
          <p:cNvSpPr>
            <a:spLocks noGrp="1"/>
          </p:cNvSpPr>
          <p:nvPr>
            <p:ph type="body" sz="half" idx="1"/>
          </p:nvPr>
        </p:nvSpPr>
        <p:spPr>
          <a:xfrm>
            <a:off x="282042" y="2896432"/>
            <a:ext cx="11141166" cy="3372694"/>
          </a:xfrm>
        </p:spPr>
        <p:txBody>
          <a:bodyPr/>
          <a:lstStyle/>
          <a:p>
            <a:r>
              <a:rPr lang="en-US" dirty="0"/>
              <a:t>Null hypothesis: The two distributions are independent</a:t>
            </a:r>
          </a:p>
          <a:p>
            <a:pPr lvl="1"/>
            <a:r>
              <a:rPr lang="en-US" dirty="0"/>
              <a:t>What does that mean?</a:t>
            </a:r>
          </a:p>
          <a:p>
            <a:pPr lvl="1"/>
            <a:r>
              <a:rPr lang="en-US" dirty="0"/>
              <a:t>The ratio between people who play chess vs not play chess is the same for both groups of like science fiction and not like science fiction </a:t>
            </a:r>
          </a:p>
          <a:p>
            <a:pPr lvl="1"/>
            <a:r>
              <a:rPr lang="en-US" dirty="0"/>
              <a:t>X1:X2=X3:X4=300:1200</a:t>
            </a:r>
          </a:p>
          <a:p>
            <a:pPr lvl="1"/>
            <a:r>
              <a:rPr lang="en-US" dirty="0"/>
              <a:t>X1:X3=X2:X4=450:1050</a:t>
            </a:r>
          </a:p>
          <a:p>
            <a:pPr lvl="1"/>
            <a:r>
              <a:rPr lang="en-US" dirty="0"/>
              <a:t>X1+X2=450	X3+X4=1050</a:t>
            </a:r>
          </a:p>
          <a:p>
            <a:pPr lvl="1"/>
            <a:r>
              <a:rPr lang="en-US" dirty="0"/>
              <a:t>X1+X3=300	X2+X4=1200</a:t>
            </a:r>
          </a:p>
          <a:p>
            <a:endParaRPr lang="en-US" dirty="0"/>
          </a:p>
        </p:txBody>
      </p:sp>
    </p:spTree>
    <p:extLst>
      <p:ext uri="{BB962C8B-B14F-4D97-AF65-F5344CB8AC3E}">
        <p14:creationId xmlns:p14="http://schemas.microsoft.com/office/powerpoint/2010/main" val="158597937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1959358">
            <a:off x="10091287" y="4194039"/>
            <a:ext cx="380222" cy="46729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(chi-square) calculation (numbers in parenthesis are expected counts calculated based on the data distribution in the two categories)</a:t>
            </a:r>
            <a:endParaRPr lang="el-GR"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altLang="en-US" dirty="0">
                <a:latin typeface="Calibri" panose="020F0502020204030204" pitchFamily="34" charset="0"/>
              </a:rPr>
              <a:t>It shows that </a:t>
            </a:r>
            <a:r>
              <a:rPr lang="en-US" altLang="en-US" dirty="0" err="1">
                <a:latin typeface="Calibri" panose="020F0502020204030204" pitchFamily="34" charset="0"/>
              </a:rPr>
              <a:t>like_science_fiction</a:t>
            </a:r>
            <a:r>
              <a:rPr lang="en-US" altLang="en-US" dirty="0">
                <a:latin typeface="Calibri" panose="020F0502020204030204" pitchFamily="34" charset="0"/>
              </a:rPr>
              <a:t> and </a:t>
            </a:r>
            <a:r>
              <a:rPr lang="en-US" altLang="en-US" dirty="0" err="1">
                <a:latin typeface="Calibri" panose="020F0502020204030204" pitchFamily="34" charset="0"/>
              </a:rPr>
              <a:t>play_chess</a:t>
            </a:r>
            <a:r>
              <a:rPr lang="en-US" altLang="en-US" dirty="0">
                <a:latin typeface="Calibri" panose="020F0502020204030204" pitchFamily="34" charset="0"/>
              </a:rPr>
              <a:t> are correlated in the group</a:t>
            </a:r>
          </a:p>
        </p:txBody>
      </p:sp>
      <p:graphicFrame>
        <p:nvGraphicFramePr>
          <p:cNvPr id="21509" name="Object 4"/>
          <p:cNvGraphicFramePr>
            <a:graphicFrameLocks noGrp="1" noChangeAspect="1"/>
          </p:cNvGraphicFramePr>
          <p:nvPr>
            <p:ph sz="quarter" idx="2"/>
          </p:nvPr>
        </p:nvGraphicFramePr>
        <p:xfrm>
          <a:off x="2222863" y="4002368"/>
          <a:ext cx="7772400" cy="744538"/>
        </p:xfrm>
        <a:graphic>
          <a:graphicData uri="http://schemas.openxmlformats.org/presentationml/2006/ole">
            <mc:AlternateContent xmlns:mc="http://schemas.openxmlformats.org/markup-compatibility/2006">
              <mc:Choice xmlns:v="urn:schemas-microsoft-com:vml" Requires="v">
                <p:oleObj spid="_x0000_s6149"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63" y="4002368"/>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sp>
        <p:nvSpPr>
          <p:cNvPr id="4" name="TextBox 3"/>
          <p:cNvSpPr txBox="1"/>
          <p:nvPr/>
        </p:nvSpPr>
        <p:spPr>
          <a:xfrm>
            <a:off x="8795402" y="1533059"/>
            <a:ext cx="2752164" cy="677108"/>
          </a:xfrm>
          <a:prstGeom prst="rect">
            <a:avLst/>
          </a:prstGeom>
          <a:solidFill>
            <a:srgbClr val="F0CDBC"/>
          </a:solidFill>
        </p:spPr>
        <p:txBody>
          <a:bodyPr wrap="square" rtlCol="0">
            <a:spAutoFit/>
          </a:bodyPr>
          <a:lstStyle/>
          <a:p>
            <a:r>
              <a:rPr lang="en-US" dirty="0"/>
              <a:t>How to derive 90?</a:t>
            </a:r>
          </a:p>
          <a:p>
            <a:pPr lvl="1"/>
            <a:r>
              <a:rPr lang="en-US" dirty="0"/>
              <a:t>450/1500 * 300 = 90</a:t>
            </a:r>
          </a:p>
        </p:txBody>
      </p:sp>
    </p:spTree>
    <p:extLst>
      <p:ext uri="{BB962C8B-B14F-4D97-AF65-F5344CB8AC3E}">
        <p14:creationId xmlns:p14="http://schemas.microsoft.com/office/powerpoint/2010/main" val="39692325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n-US" altLang="zh-CN" dirty="0">
                <a:latin typeface="Calibri" panose="020F0502020204030204" pitchFamily="34" charset="0"/>
              </a:rPr>
              <a:t>Degree of freedom</a:t>
            </a:r>
          </a:p>
          <a:p>
            <a:pPr lvl="1">
              <a:lnSpc>
                <a:spcPct val="110000"/>
              </a:lnSpc>
            </a:pPr>
            <a:r>
              <a:rPr lang="en-US" altLang="en-US" dirty="0">
                <a:latin typeface="Calibri" panose="020F0502020204030204" pitchFamily="34" charset="0"/>
              </a:rPr>
              <a:t>(#</a:t>
            </a:r>
            <a:r>
              <a:rPr lang="en-US" altLang="en-US" dirty="0" err="1">
                <a:latin typeface="Calibri" panose="020F0502020204030204" pitchFamily="34" charset="0"/>
              </a:rPr>
              <a:t>categories_in_variable_A</a:t>
            </a:r>
            <a:r>
              <a:rPr lang="en-US" altLang="en-US" dirty="0">
                <a:latin typeface="Calibri" panose="020F0502020204030204" pitchFamily="34" charset="0"/>
              </a:rPr>
              <a:t> -1)((#</a:t>
            </a:r>
            <a:r>
              <a:rPr lang="en-US" altLang="en-US" dirty="0" err="1">
                <a:latin typeface="Calibri" panose="020F0502020204030204" pitchFamily="34" charset="0"/>
              </a:rPr>
              <a:t>categories_in_variable_B</a:t>
            </a:r>
            <a:r>
              <a:rPr lang="en-US" altLang="en-US" dirty="0">
                <a:latin typeface="Calibri" panose="020F0502020204030204" pitchFamily="34" charset="0"/>
              </a:rPr>
              <a:t> -1)</a:t>
            </a:r>
          </a:p>
          <a:p>
            <a:pPr lvl="1">
              <a:lnSpc>
                <a:spcPct val="110000"/>
              </a:lnSpc>
            </a:pPr>
            <a:r>
              <a:rPr lang="en-US" altLang="en-US" dirty="0">
                <a:latin typeface="Calibri" panose="020F0502020204030204" pitchFamily="34" charset="0"/>
              </a:rPr>
              <a:t>number of values that are free to vary</a:t>
            </a:r>
          </a:p>
          <a:p>
            <a:pPr marL="200021" lvl="1" indent="0">
              <a:lnSpc>
                <a:spcPct val="110000"/>
              </a:lnSpc>
              <a:buNone/>
            </a:pPr>
            <a:endParaRPr lang="en-US" altLang="en-US" dirty="0">
              <a:latin typeface="Calibri" panose="020F0502020204030204" pitchFamily="34" charset="0"/>
            </a:endParaRPr>
          </a:p>
        </p:txBody>
      </p:sp>
      <p:graphicFrame>
        <p:nvGraphicFramePr>
          <p:cNvPr id="267269" name="Group 5"/>
          <p:cNvGraphicFramePr>
            <a:graphicFrameLocks noGrp="1"/>
          </p:cNvGraphicFramePr>
          <p:nvPr/>
        </p:nvGraphicFramePr>
        <p:xfrm>
          <a:off x="2062129" y="1165411"/>
          <a:ext cx="7535920" cy="1828800"/>
        </p:xfrm>
        <a:graphic>
          <a:graphicData uri="http://schemas.openxmlformats.org/drawingml/2006/table">
            <a:tbl>
              <a:tblPr/>
              <a:tblGrid>
                <a:gridCol w="1090975">
                  <a:extLst>
                    <a:ext uri="{9D8B030D-6E8A-4147-A177-3AD203B41FA5}">
                      <a16:colId xmlns:a16="http://schemas.microsoft.com/office/drawing/2014/main" val="20000"/>
                    </a:ext>
                  </a:extLst>
                </a:gridCol>
                <a:gridCol w="1288989">
                  <a:extLst>
                    <a:ext uri="{9D8B030D-6E8A-4147-A177-3AD203B41FA5}">
                      <a16:colId xmlns:a16="http://schemas.microsoft.com/office/drawing/2014/main" val="20001"/>
                    </a:ext>
                  </a:extLst>
                </a:gridCol>
                <a:gridCol w="1288989">
                  <a:extLst>
                    <a:ext uri="{9D8B030D-6E8A-4147-A177-3AD203B41FA5}">
                      <a16:colId xmlns:a16="http://schemas.microsoft.com/office/drawing/2014/main" val="20002"/>
                    </a:ext>
                  </a:extLst>
                </a:gridCol>
                <a:gridCol w="1288989">
                  <a:extLst>
                    <a:ext uri="{9D8B030D-6E8A-4147-A177-3AD203B41FA5}">
                      <a16:colId xmlns:a16="http://schemas.microsoft.com/office/drawing/2014/main" val="2427883829"/>
                    </a:ext>
                  </a:extLst>
                </a:gridCol>
                <a:gridCol w="1288989">
                  <a:extLst>
                    <a:ext uri="{9D8B030D-6E8A-4147-A177-3AD203B41FA5}">
                      <a16:colId xmlns:a16="http://schemas.microsoft.com/office/drawing/2014/main" val="1866276082"/>
                    </a:ext>
                  </a:extLst>
                </a:gridCol>
                <a:gridCol w="1288989">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C</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D</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0</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72574517"/>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5400000">
            <a:off x="9324328" y="3403824"/>
            <a:ext cx="380222" cy="71063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3652632"/>
            <a:ext cx="9324702" cy="2555425"/>
          </a:xfrm>
        </p:spPr>
        <p:txBody>
          <a:bodyPr/>
          <a:lstStyle/>
          <a:p>
            <a:pPr>
              <a:lnSpc>
                <a:spcPct val="110000"/>
              </a:lnSpc>
            </a:pPr>
            <a:r>
              <a:rPr lang="en-US" altLang="zh-CN" dirty="0">
                <a:latin typeface="Calibri" panose="020F0502020204030204" pitchFamily="34" charset="0"/>
              </a:rPr>
              <a:t>Degree of freedom =?</a:t>
            </a:r>
          </a:p>
          <a:p>
            <a:pPr marL="0" indent="0">
              <a:lnSpc>
                <a:spcPct val="110000"/>
              </a:lnSpc>
              <a:buNone/>
            </a:pPr>
            <a:endParaRPr lang="en-US" altLang="en-US" dirty="0">
              <a:latin typeface="Calibri" panose="020F0502020204030204" pitchFamily="34" charset="0"/>
            </a:endParaRPr>
          </a:p>
        </p:txBody>
      </p:sp>
      <p:graphicFrame>
        <p:nvGraphicFramePr>
          <p:cNvPr id="21509" name="Object 4"/>
          <p:cNvGraphicFramePr>
            <a:graphicFrameLocks noGrp="1" noChangeAspect="1"/>
          </p:cNvGraphicFramePr>
          <p:nvPr>
            <p:ph sz="quarter" idx="2"/>
          </p:nvPr>
        </p:nvGraphicFramePr>
        <p:xfrm>
          <a:off x="1630079" y="2883877"/>
          <a:ext cx="7772400" cy="744538"/>
        </p:xfrm>
        <a:graphic>
          <a:graphicData uri="http://schemas.openxmlformats.org/presentationml/2006/ole">
            <mc:AlternateContent xmlns:mc="http://schemas.openxmlformats.org/markup-compatibility/2006">
              <mc:Choice xmlns:v="urn:schemas-microsoft-com:vml" Requires="v">
                <p:oleObj spid="_x0000_s7173"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079" y="2883877"/>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pic>
        <p:nvPicPr>
          <p:cNvPr id="9" name="Picture 8" descr="Screen Clipping"/>
          <p:cNvPicPr>
            <a:picLocks noChangeAspect="1"/>
          </p:cNvPicPr>
          <p:nvPr/>
        </p:nvPicPr>
        <p:blipFill rotWithShape="1">
          <a:blip r:embed="rId6">
            <a:extLst>
              <a:ext uri="{28A0092B-C50C-407E-A947-70E740481C1C}">
                <a14:useLocalDpi xmlns:a14="http://schemas.microsoft.com/office/drawing/2010/main" val="0"/>
              </a:ext>
            </a:extLst>
          </a:blip>
          <a:srcRect l="982" t="-812" r="59724" b="46323"/>
          <a:stretch/>
        </p:blipFill>
        <p:spPr>
          <a:xfrm>
            <a:off x="457200" y="4378816"/>
            <a:ext cx="3505944" cy="2321828"/>
          </a:xfrm>
          <a:prstGeom prst="rect">
            <a:avLst/>
          </a:prstGeom>
        </p:spPr>
      </p:pic>
      <p:pic>
        <p:nvPicPr>
          <p:cNvPr id="10" name="Picture 9" descr="Screen Clipping"/>
          <p:cNvPicPr>
            <a:picLocks noChangeAspect="1"/>
          </p:cNvPicPr>
          <p:nvPr/>
        </p:nvPicPr>
        <p:blipFill rotWithShape="1">
          <a:blip r:embed="rId6">
            <a:extLst>
              <a:ext uri="{28A0092B-C50C-407E-A947-70E740481C1C}">
                <a14:useLocalDpi xmlns:a14="http://schemas.microsoft.com/office/drawing/2010/main" val="0"/>
              </a:ext>
            </a:extLst>
          </a:blip>
          <a:srcRect t="51951"/>
          <a:stretch/>
        </p:blipFill>
        <p:spPr>
          <a:xfrm>
            <a:off x="3269791" y="4756103"/>
            <a:ext cx="8922209" cy="2047404"/>
          </a:xfrm>
          <a:prstGeom prst="rect">
            <a:avLst/>
          </a:prstGeom>
        </p:spPr>
      </p:pic>
    </p:spTree>
    <p:extLst>
      <p:ext uri="{BB962C8B-B14F-4D97-AF65-F5344CB8AC3E}">
        <p14:creationId xmlns:p14="http://schemas.microsoft.com/office/powerpoint/2010/main" val="274078730"/>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a:latin typeface="Calibri" panose="020F0502020204030204" pitchFamily="34" charset="0"/>
              </a:rPr>
              <a:t>The variance of a random variable </a:t>
            </a:r>
            <a:r>
              <a:rPr lang="en-US" altLang="en-US" sz="2400" i="1" dirty="0">
                <a:latin typeface="Calibri" panose="020F0502020204030204" pitchFamily="34" charset="0"/>
              </a:rPr>
              <a:t>X</a:t>
            </a:r>
            <a:r>
              <a:rPr lang="en-US" altLang="en-US" sz="2400" dirty="0">
                <a:latin typeface="Calibri" panose="020F0502020204030204" pitchFamily="34" charset="0"/>
              </a:rPr>
              <a:t> provides a measure of how much the value of </a:t>
            </a:r>
            <a:r>
              <a:rPr lang="en-US" altLang="en-US" sz="2400" i="1" dirty="0">
                <a:latin typeface="Calibri" panose="020F0502020204030204" pitchFamily="34" charset="0"/>
              </a:rPr>
              <a:t>X</a:t>
            </a:r>
            <a:r>
              <a:rPr lang="en-US" altLang="en-US" sz="2400" dirty="0">
                <a:latin typeface="Calibri" panose="020F0502020204030204" pitchFamily="34" charset="0"/>
              </a:rPr>
              <a:t> deviates from the mean or expected value of </a:t>
            </a:r>
            <a:r>
              <a:rPr lang="en-US" altLang="en-US" sz="2400" i="1" dirty="0">
                <a:latin typeface="Calibri" panose="020F0502020204030204" pitchFamily="34" charset="0"/>
              </a:rPr>
              <a:t>X:</a:t>
            </a:r>
          </a:p>
          <a:p>
            <a:pPr lvl="2">
              <a:lnSpc>
                <a:spcPct val="110000"/>
              </a:lnSpc>
              <a:buNone/>
            </a:pPr>
            <a:r>
              <a:rPr lang="en-US" altLang="en-US" sz="2400" dirty="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a:latin typeface="Calibri" panose="020F0502020204030204" pitchFamily="34" charset="0"/>
            </a:endParaRPr>
          </a:p>
          <a:p>
            <a:pPr lvl="1">
              <a:lnSpc>
                <a:spcPct val="110000"/>
              </a:lnSpc>
            </a:pPr>
            <a:r>
              <a:rPr lang="en-US" altLang="en-US" sz="2400" dirty="0">
                <a:latin typeface="Calibri" panose="020F0502020204030204" pitchFamily="34" charset="0"/>
              </a:rPr>
              <a:t> where</a:t>
            </a:r>
            <a:r>
              <a:rPr lang="en-US" altLang="en-US" sz="2400" b="1" dirty="0">
                <a:latin typeface="Calibri" panose="020F0502020204030204" pitchFamily="34" charset="0"/>
              </a:rPr>
              <a:t> </a:t>
            </a:r>
            <a:r>
              <a:rPr lang="el-GR" altLang="en-US" sz="2400" dirty="0">
                <a:latin typeface="Calibri" panose="020F0502020204030204" pitchFamily="34" charset="0"/>
              </a:rPr>
              <a:t>σ</a:t>
            </a:r>
            <a:r>
              <a:rPr lang="en-US" altLang="en-US" sz="2400" baseline="30000" dirty="0">
                <a:latin typeface="Calibri" panose="020F0502020204030204" pitchFamily="34" charset="0"/>
              </a:rPr>
              <a:t>2</a:t>
            </a:r>
            <a:r>
              <a:rPr lang="en-US" altLang="en-US" sz="2400" dirty="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called </a:t>
            </a:r>
            <a:r>
              <a:rPr lang="en-US" altLang="en-US" sz="2400" i="1" dirty="0">
                <a:latin typeface="Calibri" panose="020F0502020204030204" pitchFamily="34" charset="0"/>
              </a:rPr>
              <a:t>standard deviation</a:t>
            </a:r>
          </a:p>
          <a:p>
            <a:pPr marL="733407" lvl="4" indent="0">
              <a:lnSpc>
                <a:spcPct val="110000"/>
              </a:lnSpc>
              <a:buNone/>
            </a:pPr>
            <a:r>
              <a:rPr lang="el-GR" altLang="en-US" sz="2400" dirty="0">
                <a:latin typeface="Calibri" panose="020F0502020204030204" pitchFamily="34" charset="0"/>
              </a:rPr>
              <a:t>µ</a:t>
            </a:r>
            <a:r>
              <a:rPr lang="en-US" altLang="en-US" sz="2400" dirty="0">
                <a:latin typeface="Calibri" panose="020F0502020204030204" pitchFamily="34" charset="0"/>
              </a:rPr>
              <a:t> is the mean, and </a:t>
            </a:r>
            <a:r>
              <a:rPr lang="el-GR" altLang="en-US" sz="2400" dirty="0">
                <a:latin typeface="Calibri" panose="020F0502020204030204" pitchFamily="34" charset="0"/>
              </a:rPr>
              <a:t>µ</a:t>
            </a:r>
            <a:r>
              <a:rPr lang="en-US" altLang="en-US" sz="2400" dirty="0">
                <a:latin typeface="Calibri" panose="020F0502020204030204" pitchFamily="34" charset="0"/>
              </a:rPr>
              <a:t> = E[X] is the expected value of X</a:t>
            </a:r>
          </a:p>
          <a:p>
            <a:pPr lvl="1">
              <a:lnSpc>
                <a:spcPct val="110000"/>
              </a:lnSpc>
            </a:pPr>
            <a:r>
              <a:rPr lang="en-US" altLang="en-US" sz="2400" dirty="0">
                <a:latin typeface="Calibri" panose="020F0502020204030204" pitchFamily="34" charset="0"/>
              </a:rPr>
              <a:t> That is, variance is the expected value of the square deviation from the mean</a:t>
            </a:r>
          </a:p>
          <a:p>
            <a:pPr lvl="1">
              <a:lnSpc>
                <a:spcPct val="110000"/>
              </a:lnSpc>
            </a:pPr>
            <a:r>
              <a:rPr lang="en-US" altLang="en-US" sz="2400" dirty="0">
                <a:latin typeface="Calibri" panose="020F0502020204030204" pitchFamily="34" charset="0"/>
              </a:rPr>
              <a:t> It can also be written as:</a:t>
            </a:r>
          </a:p>
          <a:p>
            <a:pPr>
              <a:lnSpc>
                <a:spcPct val="110000"/>
              </a:lnSpc>
            </a:pPr>
            <a:r>
              <a:rPr lang="en-US" altLang="en-US" sz="2400" dirty="0">
                <a:latin typeface="Calibri" panose="020F0502020204030204" pitchFamily="34" charset="0"/>
              </a:rPr>
              <a:t>Sample variance</a:t>
            </a:r>
          </a:p>
        </p:txBody>
      </p:sp>
      <p:graphicFrame>
        <p:nvGraphicFramePr>
          <p:cNvPr id="10" name="Object 9"/>
          <p:cNvGraphicFramePr>
            <a:graphicFrameLocks noChangeAspect="1"/>
          </p:cNvGraphicFramePr>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spid="_x0000_s8200" name="Equation" r:id="rId4" imgW="4178160" imgH="838080" progId="Equation.DSMT4">
                  <p:embed/>
                </p:oleObj>
              </mc:Choice>
              <mc:Fallback>
                <p:oleObj name="Equation" r:id="rId4" imgW="4178160" imgH="838080" progId="Equation.DSMT4">
                  <p:embed/>
                  <p:pic>
                    <p:nvPicPr>
                      <p:cNvPr id="10" name="Object 9"/>
                      <p:cNvPicPr/>
                      <p:nvPr/>
                    </p:nvPicPr>
                    <p:blipFill>
                      <a:blip r:embed="rId5"/>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spid="_x0000_s8201" name="Equation" r:id="rId6" imgW="3555720" imgH="228600" progId="Equation.DSMT4">
                  <p:embed/>
                </p:oleObj>
              </mc:Choice>
              <mc:Fallback>
                <p:oleObj name="Equation" r:id="rId6" imgW="3555720" imgH="228600" progId="Equation.DSMT4">
                  <p:embed/>
                  <p:pic>
                    <p:nvPicPr>
                      <p:cNvPr id="11" name="Object 10"/>
                      <p:cNvPicPr/>
                      <p:nvPr/>
                    </p:nvPicPr>
                    <p:blipFill>
                      <a:blip r:embed="rId7"/>
                      <a:stretch>
                        <a:fillRect/>
                      </a:stretch>
                    </p:blipFill>
                    <p:spPr>
                      <a:xfrm>
                        <a:off x="4598987" y="5029200"/>
                        <a:ext cx="6780213" cy="4127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27FB607-6D8E-4F49-96A6-5B56B3FF1FAF}"/>
                  </a:ext>
                </a:extLst>
              </p:cNvPr>
              <p:cNvSpPr/>
              <p:nvPr/>
            </p:nvSpPr>
            <p:spPr>
              <a:xfrm>
                <a:off x="2565197" y="5666130"/>
                <a:ext cx="8414918"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r>
                        <a:rPr lang="en-US" altLang="en-US" sz="2000" i="1">
                          <a:latin typeface="Cambria Math" panose="02040503050406030204" pitchFamily="18" charset="0"/>
                        </a:rPr>
                        <m:t>                           </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r>
                            <a:rPr lang="en-US" altLang="en-US" sz="2000" i="1">
                              <a:latin typeface="Cambria Math" panose="02040503050406030204" pitchFamily="18" charset="0"/>
                            </a:rPr>
                            <m:t>−1</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oMath>
                  </m:oMathPara>
                </a14:m>
                <a:endParaRPr lang="en-US" dirty="0"/>
              </a:p>
            </p:txBody>
          </p:sp>
        </mc:Choice>
        <mc:Fallback xmlns="">
          <p:sp>
            <p:nvSpPr>
              <p:cNvPr id="2" name="矩形 1">
                <a:extLst>
                  <a:ext uri="{FF2B5EF4-FFF2-40B4-BE49-F238E27FC236}">
                    <a16:creationId xmlns:a16="http://schemas.microsoft.com/office/drawing/2014/main" id="{E27FB607-6D8E-4F49-96A6-5B56B3FF1FAF}"/>
                  </a:ext>
                </a:extLst>
              </p:cNvPr>
              <p:cNvSpPr>
                <a:spLocks noRot="1" noChangeAspect="1" noMove="1" noResize="1" noEditPoints="1" noAdjustHandles="1" noChangeArrowheads="1" noChangeShapeType="1" noTextEdit="1"/>
              </p:cNvSpPr>
              <p:nvPr/>
            </p:nvSpPr>
            <p:spPr>
              <a:xfrm>
                <a:off x="2565197" y="5666130"/>
                <a:ext cx="8414918"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054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for Two Variables </a:t>
            </a:r>
          </a:p>
        </p:txBody>
      </p:sp>
      <mc:AlternateContent xmlns:mc="http://schemas.openxmlformats.org/markup-compatibility/2006" xmlns:a14="http://schemas.microsoft.com/office/drawing/2010/main">
        <mc:Choice Requires="a14">
          <p:sp>
            <p:nvSpPr>
              <p:cNvPr id="4100" name="Rectangle 3"/>
              <p:cNvSpPr>
                <a:spLocks noGrp="1" noChangeArrowheads="1"/>
              </p:cNvSpPr>
              <p:nvPr>
                <p:ph type="body" idx="1"/>
              </p:nvPr>
            </p:nvSpPr>
            <p:spPr>
              <a:xfrm>
                <a:off x="552262" y="1151932"/>
                <a:ext cx="11184626" cy="5450312"/>
              </a:xfrm>
            </p:spPr>
            <p:txBody>
              <a:bodyPr/>
              <a:lstStyle/>
              <a:p>
                <a:pPr>
                  <a:lnSpc>
                    <a:spcPct val="110000"/>
                  </a:lnSpc>
                </a:pPr>
                <a:r>
                  <a:rPr lang="en-US" altLang="en-US" sz="2400" dirty="0">
                    <a:latin typeface="Calibri" panose="020F0502020204030204" pitchFamily="34" charset="0"/>
                  </a:rPr>
                  <a:t>Covariance between two variables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and </a:t>
                </a:r>
                <a:r>
                  <a:rPr lang="en-US" altLang="en-US" sz="2400" i="1" dirty="0">
                    <a:latin typeface="Calibri" panose="020F0502020204030204" pitchFamily="34" charset="0"/>
                  </a:rPr>
                  <a:t>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marL="0" indent="0">
                  <a:lnSpc>
                    <a:spcPct val="110000"/>
                  </a:lnSpc>
                  <a:buNone/>
                </a:pPr>
                <a:endParaRPr lang="en-US" altLang="en-US" sz="2400" dirty="0">
                  <a:latin typeface="Calibri" panose="020F0502020204030204" pitchFamily="34" charset="0"/>
                </a:endParaRPr>
              </a:p>
              <a:p>
                <a:pPr lvl="2">
                  <a:lnSpc>
                    <a:spcPct val="110000"/>
                  </a:lnSpc>
                  <a:buNone/>
                </a:pPr>
                <a:r>
                  <a:rPr lang="en-US" altLang="en-US" sz="2400" dirty="0">
                    <a:latin typeface="Calibri" panose="020F0502020204030204" pitchFamily="34" charset="0"/>
                  </a:rPr>
                  <a:t>where µ</a:t>
                </a:r>
                <a:r>
                  <a:rPr lang="en-US" altLang="en-US" sz="2400" baseline="-25000" dirty="0">
                    <a:latin typeface="Calibri" panose="020F0502020204030204" pitchFamily="34" charset="0"/>
                  </a:rPr>
                  <a:t>1</a:t>
                </a:r>
                <a:r>
                  <a:rPr lang="en-US" altLang="en-US" sz="2400" dirty="0">
                    <a:latin typeface="Calibri" panose="020F0502020204030204" pitchFamily="34" charset="0"/>
                  </a:rPr>
                  <a:t> = E[</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is the respective mean or </a:t>
                </a:r>
                <a:r>
                  <a:rPr lang="en-US" altLang="en-US" sz="2400" b="1" dirty="0">
                    <a:latin typeface="Calibri" panose="020F0502020204030204" pitchFamily="34" charset="0"/>
                  </a:rPr>
                  <a:t>expected value</a:t>
                </a:r>
                <a:r>
                  <a:rPr lang="en-US" altLang="en-US" sz="2400" dirty="0">
                    <a:latin typeface="Calibri" panose="020F0502020204030204" pitchFamily="34" charset="0"/>
                  </a:rPr>
                  <a:t> of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similarly for µ</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a:lnSpc>
                    <a:spcPct val="110000"/>
                  </a:lnSpc>
                </a:pPr>
                <a:r>
                  <a:rPr lang="en-US" altLang="en-US" sz="2400" dirty="0">
                    <a:latin typeface="Calibri" panose="020F0502020204030204" pitchFamily="34" charset="0"/>
                  </a:rPr>
                  <a:t>Sample covariance between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14:m>
                  <m:oMath xmlns:m="http://schemas.openxmlformats.org/officeDocument/2006/math">
                    <m:sSub>
                      <m:sSubPr>
                        <m:ctrlPr>
                          <a:rPr lang="en-US" altLang="en-US" sz="2400" i="1">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𝜎</m:t>
                            </m:r>
                          </m:e>
                        </m:acc>
                      </m:e>
                      <m:sub>
                        <m:r>
                          <a:rPr lang="en-US" altLang="en-US" sz="2400" i="1">
                            <a:latin typeface="Cambria Math" panose="02040503050406030204" pitchFamily="18" charset="0"/>
                          </a:rPr>
                          <m:t>1</m:t>
                        </m:r>
                        <m:r>
                          <a:rPr lang="en-US" altLang="en-US" sz="2400" b="0" i="1" smtClean="0">
                            <a:latin typeface="Cambria Math" panose="02040503050406030204" pitchFamily="18" charset="0"/>
                          </a:rPr>
                          <m:t>2</m:t>
                        </m:r>
                      </m:sub>
                    </m:sSub>
                    <m:r>
                      <a:rPr lang="en-US" altLang="en-US" sz="2400" b="0" i="1" smtClean="0">
                        <a:latin typeface="Cambria Math" panose="02040503050406030204" pitchFamily="18" charset="0"/>
                      </a:rPr>
                      <m:t>=</m:t>
                    </m:r>
                    <m:f>
                      <m:fPr>
                        <m:ctrlPr>
                          <a:rPr lang="en-US" altLang="en-US" sz="2400" b="0" i="1" smtClean="0">
                            <a:latin typeface="Cambria Math" panose="02040503050406030204" pitchFamily="18" charset="0"/>
                          </a:rPr>
                        </m:ctrlPr>
                      </m:fPr>
                      <m:num>
                        <m:r>
                          <a:rPr lang="en-US" altLang="en-US" sz="2400" b="0" i="1" smtClean="0">
                            <a:latin typeface="Cambria Math" panose="02040503050406030204" pitchFamily="18" charset="0"/>
                          </a:rPr>
                          <m:t>1</m:t>
                        </m:r>
                      </m:num>
                      <m:den>
                        <m:r>
                          <a:rPr lang="en-US" altLang="en-US" sz="2400" b="0" i="1" smtClean="0">
                            <a:latin typeface="Cambria Math" panose="02040503050406030204" pitchFamily="18" charset="0"/>
                          </a:rPr>
                          <m:t>𝑛</m:t>
                        </m:r>
                      </m:den>
                    </m:f>
                    <m:nary>
                      <m:naryPr>
                        <m:chr m:val="∑"/>
                        <m:ctrlPr>
                          <a:rPr lang="en-US" altLang="en-US" sz="2400" b="0" i="1" smtClean="0">
                            <a:latin typeface="Cambria Math" panose="02040503050406030204" pitchFamily="18" charset="0"/>
                          </a:rPr>
                        </m:ctrlPr>
                      </m:naryPr>
                      <m:sub>
                        <m:r>
                          <m:rPr>
                            <m:brk m:alnAt="23"/>
                          </m:rP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=1</m:t>
                        </m:r>
                      </m:sub>
                      <m:sup>
                        <m:r>
                          <a:rPr lang="en-US" altLang="en-US" sz="2400" b="0" i="1" smtClean="0">
                            <a:latin typeface="Cambria Math" panose="02040503050406030204" pitchFamily="18" charset="0"/>
                          </a:rPr>
                          <m:t>𝑛</m:t>
                        </m:r>
                      </m:sup>
                      <m:e>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b="0" i="1" smtClean="0">
                                    <a:latin typeface="Cambria Math" panose="02040503050406030204" pitchFamily="18" charset="0"/>
                                  </a:rPr>
                                  <m:t>2</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b="0" i="1" smtClean="0">
                                        <a:latin typeface="Cambria Math" panose="02040503050406030204" pitchFamily="18" charset="0"/>
                                      </a:rPr>
                                      <m:t>2</m:t>
                                    </m:r>
                                  </m:sub>
                                </m:sSub>
                              </m:e>
                            </m:acc>
                          </m:e>
                        </m:d>
                      </m:e>
                    </m:nary>
                    <m:r>
                      <a:rPr lang="en-US" altLang="en-US" sz="2400" b="0" i="1" smtClean="0">
                        <a:latin typeface="Cambria Math" panose="02040503050406030204" pitchFamily="18" charset="0"/>
                      </a:rPr>
                      <m:t>  </m:t>
                    </m:r>
                  </m:oMath>
                </a14:m>
                <a:endParaRPr lang="en-US" altLang="en-US" sz="2400" dirty="0">
                  <a:latin typeface="Calibri" panose="020F0502020204030204" pitchFamily="34" charset="0"/>
                </a:endParaRPr>
              </a:p>
              <a:p>
                <a:pPr>
                  <a:lnSpc>
                    <a:spcPct val="110000"/>
                  </a:lnSpc>
                </a:pPr>
                <a:r>
                  <a:rPr lang="en-US" altLang="en-US" sz="2400" dirty="0">
                    <a:latin typeface="Calibri" panose="020F0502020204030204" pitchFamily="34" charset="0"/>
                  </a:rPr>
                  <a:t>Sample covariance is a generalization of the sample variance:</a:t>
                </a:r>
                <a:br>
                  <a:rPr lang="en-US" altLang="en-US" sz="2400" i="1" dirty="0">
                    <a:latin typeface="Cambria Math" panose="02040503050406030204" pitchFamily="18" charset="0"/>
                  </a:rPr>
                </a:br>
                <a14:m>
                  <m:oMath xmlns:m="http://schemas.openxmlformats.org/officeDocument/2006/math">
                    <m:sSub>
                      <m:sSubPr>
                        <m:ctrlPr>
                          <a:rPr lang="en-US" altLang="en-US" sz="2400" b="0" i="1" smtClean="0">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b="0" i="1" smtClean="0">
                                <a:latin typeface="Cambria Math" panose="02040503050406030204" pitchFamily="18" charset="0"/>
                              </a:rPr>
                              <m:t>𝜎</m:t>
                            </m:r>
                          </m:e>
                        </m:acc>
                      </m:e>
                      <m:sub>
                        <m:r>
                          <a:rPr lang="en-US" altLang="en-US" sz="2400" b="0" i="1" smtClean="0">
                            <a:latin typeface="Cambria Math" panose="02040503050406030204" pitchFamily="18" charset="0"/>
                          </a:rPr>
                          <m:t>11</m:t>
                        </m:r>
                      </m:sub>
                    </m:sSub>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nary>
                      <m:naryPr>
                        <m:chr m:val="∑"/>
                        <m:ctrlPr>
                          <a:rPr lang="en-US" altLang="en-US" sz="2400" i="1">
                            <a:latin typeface="Cambria Math" panose="02040503050406030204" pitchFamily="18" charset="0"/>
                          </a:rPr>
                        </m:ctrlPr>
                      </m:naryPr>
                      <m:sub>
                        <m:r>
                          <m:rPr>
                            <m:brk m:alnAt="23"/>
                          </m:rPr>
                          <a:rPr lang="en-US" altLang="en-US" sz="2400" i="1">
                            <a:latin typeface="Cambria Math" panose="02040503050406030204" pitchFamily="18" charset="0"/>
                          </a:rPr>
                          <m:t>𝑖</m:t>
                        </m:r>
                        <m:r>
                          <a:rPr lang="en-US" altLang="en-US" sz="2400" i="1">
                            <a:latin typeface="Cambria Math" panose="02040503050406030204" pitchFamily="18" charset="0"/>
                          </a:rPr>
                          <m:t>=1</m:t>
                        </m:r>
                      </m:sub>
                      <m:sup>
                        <m:r>
                          <a:rPr lang="en-US" altLang="en-US" sz="2400" i="1">
                            <a:latin typeface="Cambria Math" panose="02040503050406030204" pitchFamily="18" charset="0"/>
                          </a:rPr>
                          <m:t>𝑛</m:t>
                        </m:r>
                      </m:sup>
                      <m:e>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e>
                    </m:nary>
                  </m:oMath>
                </a14:m>
                <a:endParaRPr lang="en-US" altLang="en-US" sz="2400" b="1" dirty="0">
                  <a:latin typeface="Calibri" panose="020F0502020204030204" pitchFamily="34" charset="0"/>
                </a:endParaRPr>
              </a:p>
              <a:p>
                <a:pPr>
                  <a:lnSpc>
                    <a:spcPct val="110000"/>
                  </a:lnSpc>
                </a:pPr>
                <a:r>
                  <a:rPr lang="en-US" altLang="en-US" sz="2400" b="1" dirty="0">
                    <a:latin typeface="Calibri" panose="020F0502020204030204" pitchFamily="34" charset="0"/>
                  </a:rPr>
                  <a:t>Positive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&gt; 0</a:t>
                </a:r>
              </a:p>
              <a:p>
                <a:pPr>
                  <a:lnSpc>
                    <a:spcPct val="110000"/>
                  </a:lnSpc>
                </a:pPr>
                <a:r>
                  <a:rPr lang="en-US" altLang="en-US" sz="2400" b="1" dirty="0">
                    <a:latin typeface="Calibri" panose="020F0502020204030204" pitchFamily="34" charset="0"/>
                  </a:rPr>
                  <a:t>Negative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&lt; 0 </a:t>
                </a:r>
              </a:p>
            </p:txBody>
          </p:sp>
        </mc:Choice>
        <mc:Fallback xmlns="">
          <p:sp>
            <p:nvSpPr>
              <p:cNvPr id="4100" name="Rectangle 3"/>
              <p:cNvSpPr>
                <a:spLocks noGrp="1" noRot="1" noChangeAspect="1" noMove="1" noResize="1" noEditPoints="1" noAdjustHandles="1" noChangeArrowheads="1" noChangeShapeType="1" noTextEdit="1"/>
              </p:cNvSpPr>
              <p:nvPr>
                <p:ph type="body" idx="1"/>
              </p:nvPr>
            </p:nvSpPr>
            <p:spPr>
              <a:xfrm>
                <a:off x="552262" y="1151932"/>
                <a:ext cx="11184626" cy="5450312"/>
              </a:xfrm>
              <a:blipFill>
                <a:blip r:embed="rId4"/>
                <a:stretch>
                  <a:fillRect l="-436" t="-559"/>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1878014" y="1637035"/>
          <a:ext cx="8116887" cy="422275"/>
        </p:xfrm>
        <a:graphic>
          <a:graphicData uri="http://schemas.openxmlformats.org/presentationml/2006/ole">
            <mc:AlternateContent xmlns:mc="http://schemas.openxmlformats.org/markup-compatibility/2006">
              <mc:Choice xmlns:v="urn:schemas-microsoft-com:vml" Requires="v">
                <p:oleObj spid="_x0000_s9221" name="Equation" r:id="rId5" imgW="4381200" imgH="228600" progId="Equation.DSMT4">
                  <p:embed/>
                </p:oleObj>
              </mc:Choice>
              <mc:Fallback>
                <p:oleObj name="Equation" r:id="rId5" imgW="4381200" imgH="228600" progId="Equation.DSMT4">
                  <p:embed/>
                  <p:pic>
                    <p:nvPicPr>
                      <p:cNvPr id="10" name="Object 9"/>
                      <p:cNvPicPr/>
                      <p:nvPr/>
                    </p:nvPicPr>
                    <p:blipFill>
                      <a:blip r:embed="rId6"/>
                      <a:stretch>
                        <a:fillRect/>
                      </a:stretch>
                    </p:blipFill>
                    <p:spPr>
                      <a:xfrm>
                        <a:off x="1878014" y="1637035"/>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99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B11A8-F03D-454C-8871-100063EFDB15}"/>
              </a:ext>
            </a:extLst>
          </p:cNvPr>
          <p:cNvSpPr>
            <a:spLocks noGrp="1"/>
          </p:cNvSpPr>
          <p:nvPr>
            <p:ph type="title"/>
          </p:nvPr>
        </p:nvSpPr>
        <p:spPr/>
        <p:txBody>
          <a:bodyPr/>
          <a:lstStyle/>
          <a:p>
            <a:r>
              <a:rPr lang="en-US" altLang="en-US" dirty="0"/>
              <a:t>Covariance for Two Variables </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9D53F7-B691-4BC9-899A-F2CD746435F3}"/>
                  </a:ext>
                </a:extLst>
              </p:cNvPr>
              <p:cNvSpPr>
                <a:spLocks noGrp="1"/>
              </p:cNvSpPr>
              <p:nvPr>
                <p:ph idx="1"/>
              </p:nvPr>
            </p:nvSpPr>
            <p:spPr/>
            <p:txBody>
              <a:bodyPr/>
              <a:lstStyle/>
              <a:p>
                <a:pPr>
                  <a:lnSpc>
                    <a:spcPct val="80000"/>
                  </a:lnSpc>
                </a:pPr>
                <a:r>
                  <a:rPr lang="en-US" altLang="en-US" sz="2400" b="1" dirty="0">
                    <a:latin typeface="Calibri" panose="020F0502020204030204" pitchFamily="34" charset="0"/>
                  </a:rPr>
                  <a:t>Independence</a:t>
                </a:r>
                <a:r>
                  <a:rPr lang="en-US" altLang="en-US" sz="2400" dirty="0">
                    <a:latin typeface="Calibri" panose="020F0502020204030204" pitchFamily="34" charset="0"/>
                  </a:rPr>
                  <a:t>: If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are</a:t>
                </a:r>
                <a:r>
                  <a:rPr lang="en-US" altLang="en-US" sz="2400" baseline="-25000" dirty="0">
                    <a:latin typeface="Calibri" panose="020F0502020204030204" pitchFamily="34" charset="0"/>
                  </a:rPr>
                  <a:t> </a:t>
                </a:r>
                <a:r>
                  <a:rPr lang="en-US" altLang="en-US" sz="2400" dirty="0">
                    <a:latin typeface="Calibri" panose="020F0502020204030204" pitchFamily="34" charset="0"/>
                  </a:rPr>
                  <a:t>independent,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altLang="en-US" sz="2400" dirty="0">
                    <a:latin typeface="Calibri" panose="020F0502020204030204" pitchFamily="34" charset="0"/>
                  </a:rPr>
                  <a:t> = 0 but the reverse is not true</a:t>
                </a:r>
              </a:p>
              <a:p>
                <a:pPr lvl="1"/>
                <a:r>
                  <a:rPr lang="en-US" altLang="en-US" sz="2400" dirty="0">
                    <a:latin typeface="Calibri" panose="020F0502020204030204" pitchFamily="34" charset="0"/>
                  </a:rPr>
                  <a:t>Some pairs of random variables may have a covariance 0 but are not independent</a:t>
                </a:r>
              </a:p>
              <a:p>
                <a:pPr lvl="1"/>
                <a:r>
                  <a:rPr lang="en-US" altLang="en-US" sz="2400" dirty="0">
                    <a:latin typeface="Calibri" panose="020F0502020204030204" pitchFamily="34" charset="0"/>
                  </a:rPr>
                  <a:t>Only under some additional assumptions (e.g., the data follow multivariate normal distributions) does a covariance of 0 imply independence</a:t>
                </a:r>
              </a:p>
              <a:p>
                <a:r>
                  <a:rPr lang="en-US" dirty="0"/>
                  <a:t>Example:</a:t>
                </a:r>
              </a:p>
              <a:p>
                <a:endParaRPr lang="en-US" dirty="0"/>
              </a:p>
              <a:p>
                <a:endParaRPr lang="en-US" dirty="0"/>
              </a:p>
              <a:p>
                <a:pPr marL="0" indent="0">
                  <a:buNone/>
                </a:pPr>
                <a:endParaRPr lang="en-US" dirty="0"/>
              </a:p>
              <a:p>
                <a:pPr marL="0" indent="0">
                  <a:buNone/>
                </a:pPr>
                <a:r>
                  <a:rPr lang="en-US" dirty="0"/>
                  <a:t> </a:t>
                </a:r>
                <a14:m>
                  <m:oMath xmlns:m="http://schemas.openxmlformats.org/officeDocument/2006/math">
                    <m:r>
                      <m:rPr>
                        <m:sty m:val="p"/>
                      </m:rPr>
                      <a:rPr lang="en-US" b="0" i="0" smtClean="0">
                        <a:solidFill>
                          <a:schemeClr val="tx1"/>
                        </a:solidFill>
                        <a:latin typeface="Cambria Math" panose="02040503050406030204" pitchFamily="18" charset="0"/>
                      </a:rPr>
                      <m:t>E</m:t>
                    </m:r>
                    <m:r>
                      <a:rPr lang="en-US" b="0" i="0"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endParaRPr lang="en-US" dirty="0"/>
              </a:p>
              <a:p>
                <a:endParaRPr lang="en-US" dirty="0"/>
              </a:p>
              <a:p>
                <a:endParaRPr lang="en-US" dirty="0"/>
              </a:p>
              <a:p>
                <a:endParaRPr lang="en-US" dirty="0"/>
              </a:p>
              <a:p>
                <a:pPr lvl="1"/>
                <a:endParaRPr lang="en-US" dirty="0"/>
              </a:p>
            </p:txBody>
          </p:sp>
        </mc:Choice>
        <mc:Fallback xmlns="">
          <p:sp>
            <p:nvSpPr>
              <p:cNvPr id="3" name="内容占位符 2">
                <a:extLst>
                  <a:ext uri="{FF2B5EF4-FFF2-40B4-BE49-F238E27FC236}">
                    <a16:creationId xmlns:a16="http://schemas.microsoft.com/office/drawing/2014/main" id="{109D53F7-B691-4BC9-899A-F2CD746435F3}"/>
                  </a:ext>
                </a:extLst>
              </p:cNvPr>
              <p:cNvSpPr>
                <a:spLocks noGrp="1" noRot="1" noChangeAspect="1" noMove="1" noResize="1" noEditPoints="1" noAdjustHandles="1" noChangeArrowheads="1" noChangeShapeType="1" noTextEdit="1"/>
              </p:cNvSpPr>
              <p:nvPr>
                <p:ph idx="1"/>
              </p:nvPr>
            </p:nvSpPr>
            <p:spPr>
              <a:blipFill>
                <a:blip r:embed="rId3"/>
                <a:stretch>
                  <a:fillRect l="-641" t="-2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𝟏</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𝟐</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Choice>
        <mc:Fallback xmlns="">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endParaRPr lang="en-US"/>
                        </a:p>
                      </a:txBody>
                      <a:tcPr>
                        <a:blipFill>
                          <a:blip r:embed="rId4"/>
                          <a:stretch>
                            <a:fillRect l="-1176" t="-5405" r="-560000" b="-108108"/>
                          </a:stretch>
                        </a:blipFill>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endParaRPr lang="en-US"/>
                        </a:p>
                      </a:txBody>
                      <a:tcPr>
                        <a:blipFill>
                          <a:blip r:embed="rId4"/>
                          <a:stretch>
                            <a:fillRect l="-1176" t="-106849" r="-560000" b="-9589"/>
                          </a:stretch>
                        </a:blipFill>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Fallback>
      </mc:AlternateContent>
      <p:graphicFrame>
        <p:nvGraphicFramePr>
          <p:cNvPr id="5" name="Object 9">
            <a:extLst>
              <a:ext uri="{FF2B5EF4-FFF2-40B4-BE49-F238E27FC236}">
                <a16:creationId xmlns:a16="http://schemas.microsoft.com/office/drawing/2014/main" id="{1148342A-9497-4E68-A928-D9BED851CB2F}"/>
              </a:ext>
            </a:extLst>
          </p:cNvPr>
          <p:cNvGraphicFramePr>
            <a:graphicFrameLocks noChangeAspect="1"/>
          </p:cNvGraphicFramePr>
          <p:nvPr/>
        </p:nvGraphicFramePr>
        <p:xfrm>
          <a:off x="641745" y="4368931"/>
          <a:ext cx="8116887" cy="422275"/>
        </p:xfrm>
        <a:graphic>
          <a:graphicData uri="http://schemas.openxmlformats.org/presentationml/2006/ole">
            <mc:AlternateContent xmlns:mc="http://schemas.openxmlformats.org/markup-compatibility/2006">
              <mc:Choice xmlns:v="urn:schemas-microsoft-com:vml" Requires="v">
                <p:oleObj spid="_x0000_s10245" name="Equation" r:id="rId5" imgW="4381200" imgH="228600" progId="Equation.DSMT4">
                  <p:embed/>
                </p:oleObj>
              </mc:Choice>
              <mc:Fallback>
                <p:oleObj name="Equation" r:id="rId5" imgW="4381200" imgH="228600" progId="Equation.DSMT4">
                  <p:embed/>
                  <p:pic>
                    <p:nvPicPr>
                      <p:cNvPr id="5" name="Object 9">
                        <a:extLst>
                          <a:ext uri="{FF2B5EF4-FFF2-40B4-BE49-F238E27FC236}">
                            <a16:creationId xmlns:a16="http://schemas.microsoft.com/office/drawing/2014/main" id="{1148342A-9497-4E68-A928-D9BED851CB2F}"/>
                          </a:ext>
                        </a:extLst>
                      </p:cNvPr>
                      <p:cNvPicPr/>
                      <p:nvPr/>
                    </p:nvPicPr>
                    <p:blipFill>
                      <a:blip r:embed="rId6"/>
                      <a:stretch>
                        <a:fillRect/>
                      </a:stretch>
                    </p:blipFill>
                    <p:spPr>
                      <a:xfrm>
                        <a:off x="641745" y="4368931"/>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289982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Example:  Calculation of Covariance</a:t>
            </a:r>
          </a:p>
        </p:txBody>
      </p:sp>
      <p:sp>
        <p:nvSpPr>
          <p:cNvPr id="4100" name="Rectangle 3"/>
          <p:cNvSpPr>
            <a:spLocks noGrp="1" noChangeArrowheads="1"/>
          </p:cNvSpPr>
          <p:nvPr>
            <p:ph type="body" idx="1"/>
          </p:nvPr>
        </p:nvSpPr>
        <p:spPr>
          <a:xfrm>
            <a:off x="558089" y="1175180"/>
            <a:ext cx="10971759" cy="5551441"/>
          </a:xfrm>
        </p:spPr>
        <p:txBody>
          <a:bodyPr/>
          <a:lstStyle/>
          <a:p>
            <a:pPr>
              <a:spcAft>
                <a:spcPts val="600"/>
              </a:spcAft>
              <a:defRPr/>
            </a:pPr>
            <a:r>
              <a:rPr lang="en-US" sz="2400" dirty="0">
                <a:latin typeface="Calibri" pitchFamily="34" charset="0"/>
              </a:rPr>
              <a:t>Suppose two stocks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have the following values in one week:  </a:t>
            </a:r>
          </a:p>
          <a:p>
            <a:pPr lvl="2">
              <a:spcAft>
                <a:spcPts val="600"/>
              </a:spcAft>
              <a:defRPr/>
            </a:pPr>
            <a:r>
              <a:rPr lang="en-US" sz="2400" dirty="0">
                <a:latin typeface="Calibri" pitchFamily="34" charset="0"/>
              </a:rPr>
              <a:t>(2, 5), (3, 8), (5, 10), (4, 11), (6, 14)</a:t>
            </a:r>
          </a:p>
          <a:p>
            <a:pPr>
              <a:spcAft>
                <a:spcPts val="600"/>
              </a:spcAft>
              <a:defRPr/>
            </a:pPr>
            <a:r>
              <a:rPr lang="en-US" sz="2400" dirty="0">
                <a:latin typeface="Calibri" pitchFamily="34" charset="0"/>
              </a:rPr>
              <a:t>Question:  If the stocks are affected by the same industry trends, will their prices rise or fall together?</a:t>
            </a:r>
          </a:p>
          <a:p>
            <a:pPr>
              <a:spcAft>
                <a:spcPts val="600"/>
              </a:spcAft>
            </a:pPr>
            <a:r>
              <a:rPr lang="en-US" sz="2400" dirty="0">
                <a:latin typeface="Calibri" pitchFamily="34" charset="0"/>
              </a:rPr>
              <a:t>Covariance formula</a:t>
            </a:r>
          </a:p>
          <a:p>
            <a:pPr>
              <a:spcAft>
                <a:spcPts val="600"/>
              </a:spcAft>
              <a:defRPr/>
            </a:pPr>
            <a:endParaRPr lang="en-US" sz="2400" dirty="0">
              <a:latin typeface="Calibri" pitchFamily="34" charset="0"/>
            </a:endParaRPr>
          </a:p>
          <a:p>
            <a:pPr>
              <a:spcAft>
                <a:spcPts val="600"/>
              </a:spcAft>
              <a:defRPr/>
            </a:pPr>
            <a:r>
              <a:rPr lang="en-US" sz="2400" dirty="0">
                <a:latin typeface="Calibri" pitchFamily="34" charset="0"/>
              </a:rPr>
              <a:t>Its computation can be simplified as: </a:t>
            </a:r>
          </a:p>
          <a:p>
            <a:pPr lvl="1">
              <a:spcAft>
                <a:spcPts val="600"/>
              </a:spcAft>
              <a:defRPr/>
            </a:pPr>
            <a:r>
              <a:rPr lang="en-US" sz="2400" dirty="0">
                <a:latin typeface="Calibri" pitchFamily="34" charset="0"/>
              </a:rPr>
              <a:t>E(X</a:t>
            </a:r>
            <a:r>
              <a:rPr lang="en-US" sz="2400" baseline="-25000" dirty="0">
                <a:latin typeface="Calibri" pitchFamily="34" charset="0"/>
              </a:rPr>
              <a:t>1</a:t>
            </a:r>
            <a:r>
              <a:rPr lang="en-US" sz="2400" dirty="0">
                <a:latin typeface="Calibri" pitchFamily="34" charset="0"/>
              </a:rPr>
              <a:t>) = (2 + 3 + 5 + 4 + 6)/ 5 = 20/5 = 4</a:t>
            </a:r>
          </a:p>
          <a:p>
            <a:pPr lvl="1">
              <a:spcAft>
                <a:spcPts val="600"/>
              </a:spcAft>
              <a:defRPr/>
            </a:pPr>
            <a:r>
              <a:rPr lang="en-US" sz="2400" dirty="0">
                <a:latin typeface="Calibri" pitchFamily="34" charset="0"/>
              </a:rPr>
              <a:t>E(X</a:t>
            </a:r>
            <a:r>
              <a:rPr lang="en-US" sz="2400" baseline="-25000" dirty="0">
                <a:latin typeface="Calibri" pitchFamily="34" charset="0"/>
              </a:rPr>
              <a:t>2</a:t>
            </a:r>
            <a:r>
              <a:rPr lang="en-US" sz="2400" dirty="0">
                <a:latin typeface="Calibri" pitchFamily="34" charset="0"/>
              </a:rPr>
              <a:t>) = (5 + 8 + 10 + 11 + 14) /5 = 48/5 = 9.6</a:t>
            </a:r>
          </a:p>
          <a:p>
            <a:pPr lvl="1">
              <a:spcAft>
                <a:spcPts val="600"/>
              </a:spcAft>
              <a:defRPr/>
            </a:pP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 (2×5 + 3×8 + 5×10 + 4×11 + 6×14)/5 − 4 × 9.6 = 4</a:t>
            </a:r>
          </a:p>
          <a:p>
            <a:pPr>
              <a:spcAft>
                <a:spcPts val="600"/>
              </a:spcAft>
              <a:defRPr/>
            </a:pPr>
            <a:r>
              <a:rPr lang="en-US" sz="2400" dirty="0">
                <a:latin typeface="Calibri" pitchFamily="34" charset="0"/>
              </a:rPr>
              <a:t>Thus,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rise together since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&gt; 0</a:t>
            </a:r>
          </a:p>
        </p:txBody>
      </p:sp>
      <p:graphicFrame>
        <p:nvGraphicFramePr>
          <p:cNvPr id="8" name="Object 7"/>
          <p:cNvGraphicFramePr>
            <a:graphicFrameLocks noChangeAspect="1"/>
          </p:cNvGraphicFramePr>
          <p:nvPr/>
        </p:nvGraphicFramePr>
        <p:xfrm>
          <a:off x="1447155" y="3585335"/>
          <a:ext cx="8116887" cy="422275"/>
        </p:xfrm>
        <a:graphic>
          <a:graphicData uri="http://schemas.openxmlformats.org/presentationml/2006/ole">
            <mc:AlternateContent xmlns:mc="http://schemas.openxmlformats.org/markup-compatibility/2006">
              <mc:Choice xmlns:v="urn:schemas-microsoft-com:vml" Requires="v">
                <p:oleObj spid="_x0000_s11272" name="Equation" r:id="rId4" imgW="4381200" imgH="228600" progId="Equation.DSMT4">
                  <p:embed/>
                </p:oleObj>
              </mc:Choice>
              <mc:Fallback>
                <p:oleObj name="Equation" r:id="rId4" imgW="4381200" imgH="228600" progId="Equation.DSMT4">
                  <p:embed/>
                  <p:pic>
                    <p:nvPicPr>
                      <p:cNvPr id="8" name="Object 7"/>
                      <p:cNvPicPr/>
                      <p:nvPr/>
                    </p:nvPicPr>
                    <p:blipFill>
                      <a:blip r:embed="rId5"/>
                      <a:stretch>
                        <a:fillRect/>
                      </a:stretch>
                    </p:blipFill>
                    <p:spPr>
                      <a:xfrm>
                        <a:off x="1447155" y="3585335"/>
                        <a:ext cx="8116887" cy="422275"/>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5904990" y="4150053"/>
          <a:ext cx="3340100" cy="422275"/>
        </p:xfrm>
        <a:graphic>
          <a:graphicData uri="http://schemas.openxmlformats.org/presentationml/2006/ole">
            <mc:AlternateContent xmlns:mc="http://schemas.openxmlformats.org/markup-compatibility/2006">
              <mc:Choice xmlns:v="urn:schemas-microsoft-com:vml" Requires="v">
                <p:oleObj spid="_x0000_s11273" name="Equation" r:id="rId6" imgW="1803240" imgH="228600" progId="Equation.DSMT4">
                  <p:embed/>
                </p:oleObj>
              </mc:Choice>
              <mc:Fallback>
                <p:oleObj name="Equation" r:id="rId6" imgW="1803240" imgH="228600" progId="Equation.DSMT4">
                  <p:embed/>
                  <p:pic>
                    <p:nvPicPr>
                      <p:cNvPr id="9" name="Object 8"/>
                      <p:cNvPicPr/>
                      <p:nvPr/>
                    </p:nvPicPr>
                    <p:blipFill>
                      <a:blip r:embed="rId7"/>
                      <a:stretch>
                        <a:fillRect/>
                      </a:stretch>
                    </p:blipFill>
                    <p:spPr>
                      <a:xfrm>
                        <a:off x="5904990" y="4150053"/>
                        <a:ext cx="3340100" cy="422275"/>
                      </a:xfrm>
                      <a:prstGeom prst="rect">
                        <a:avLst/>
                      </a:prstGeom>
                    </p:spPr>
                  </p:pic>
                </p:oleObj>
              </mc:Fallback>
            </mc:AlternateContent>
          </a:graphicData>
        </a:graphic>
      </p:graphicFrame>
    </p:spTree>
    <p:extLst>
      <p:ext uri="{BB962C8B-B14F-4D97-AF65-F5344CB8AC3E}">
        <p14:creationId xmlns:p14="http://schemas.microsoft.com/office/powerpoint/2010/main" val="136905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4656" y="191655"/>
            <a:ext cx="12302836" cy="762000"/>
          </a:xfrm>
        </p:spPr>
        <p:txBody>
          <a:bodyPr>
            <a:noAutofit/>
          </a:bodyPr>
          <a:lstStyle/>
          <a:p>
            <a:r>
              <a:rPr lang="en-US" altLang="en-US" dirty="0"/>
              <a:t>Correlation between Two Numerical Variables</a:t>
            </a:r>
          </a:p>
        </p:txBody>
      </p:sp>
      <p:sp>
        <p:nvSpPr>
          <p:cNvPr id="4100" name="Rectangle 3"/>
          <p:cNvSpPr>
            <a:spLocks noGrp="1" noChangeArrowheads="1"/>
          </p:cNvSpPr>
          <p:nvPr>
            <p:ph type="body" idx="1"/>
          </p:nvPr>
        </p:nvSpPr>
        <p:spPr>
          <a:xfrm>
            <a:off x="552262" y="1168754"/>
            <a:ext cx="10919301" cy="5450312"/>
          </a:xfrm>
        </p:spPr>
        <p:txBody>
          <a:bodyPr/>
          <a:lstStyle/>
          <a:p>
            <a:pPr marL="285744" lvl="1" indent="-285744">
              <a:spcAft>
                <a:spcPts val="600"/>
              </a:spcAft>
              <a:buClr>
                <a:srgbClr val="0000CC"/>
              </a:buClr>
            </a:pPr>
            <a:r>
              <a:rPr lang="en-US" altLang="en-US" sz="2400" b="1" dirty="0">
                <a:latin typeface="Calibri" panose="020F0502020204030204" pitchFamily="34" charset="0"/>
              </a:rPr>
              <a:t>Correlation</a:t>
            </a:r>
            <a:r>
              <a:rPr lang="en-US" altLang="en-US" sz="2400" dirty="0">
                <a:latin typeface="Calibri" panose="020F0502020204030204" pitchFamily="34" charset="0"/>
              </a:rPr>
              <a:t> between two variables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 </a:t>
            </a:r>
            <a:r>
              <a:rPr lang="en-US" altLang="en-US" sz="2400" dirty="0">
                <a:latin typeface="Calibri" panose="020F0502020204030204" pitchFamily="34" charset="0"/>
              </a:rPr>
              <a:t>is the standard covariance, obtained by normalizing the covariance with the standard deviation of each variable</a:t>
            </a:r>
          </a:p>
          <a:p>
            <a:pPr>
              <a:spcAft>
                <a:spcPts val="600"/>
              </a:spcAft>
            </a:pPr>
            <a:endParaRPr lang="en-US" altLang="en-US" sz="2400" dirty="0">
              <a:latin typeface="Calibri" panose="020F0502020204030204" pitchFamily="34" charset="0"/>
            </a:endParaRPr>
          </a:p>
          <a:p>
            <a:pPr>
              <a:spcAft>
                <a:spcPts val="600"/>
              </a:spcAft>
            </a:pPr>
            <a:r>
              <a:rPr lang="en-US" altLang="en-US" sz="2400" b="1" dirty="0">
                <a:latin typeface="Calibri" panose="020F0502020204030204" pitchFamily="34" charset="0"/>
              </a:rPr>
              <a:t>Sample correlation </a:t>
            </a:r>
            <a:r>
              <a:rPr lang="en-US" altLang="en-US" sz="2400" dirty="0">
                <a:latin typeface="Calibri" panose="020F0502020204030204" pitchFamily="34" charset="0"/>
              </a:rPr>
              <a:t>for two attributes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lvl="3">
              <a:spcAft>
                <a:spcPts val="600"/>
              </a:spcAft>
              <a:buNone/>
            </a:pPr>
            <a:endParaRPr lang="en-US" altLang="en-US" sz="2400" dirty="0">
              <a:latin typeface="Calibri" panose="020F0502020204030204" pitchFamily="34" charset="0"/>
            </a:endParaRPr>
          </a:p>
          <a:p>
            <a:pPr lvl="3">
              <a:spcAft>
                <a:spcPts val="600"/>
              </a:spcAft>
              <a:buNone/>
            </a:pPr>
            <a:r>
              <a:rPr lang="en-US" altLang="en-US" sz="2400" dirty="0">
                <a:latin typeface="Calibri" panose="020F0502020204030204" pitchFamily="34" charset="0"/>
              </a:rPr>
              <a:t>where n is the number of tuples, µ</a:t>
            </a:r>
            <a:r>
              <a:rPr lang="en-US" altLang="en-US" sz="2400" baseline="-25000" dirty="0">
                <a:latin typeface="Calibri" panose="020F0502020204030204" pitchFamily="34" charset="0"/>
              </a:rPr>
              <a:t>1</a:t>
            </a:r>
            <a:r>
              <a:rPr lang="en-US" altLang="en-US" sz="2400" dirty="0">
                <a:latin typeface="Calibri" panose="020F0502020204030204" pitchFamily="34" charset="0"/>
              </a:rPr>
              <a:t> and µ</a:t>
            </a:r>
            <a:r>
              <a:rPr lang="en-US" altLang="en-US" sz="2400" baseline="-25000" dirty="0">
                <a:latin typeface="Calibri" panose="020F0502020204030204" pitchFamily="34" charset="0"/>
              </a:rPr>
              <a:t>2</a:t>
            </a:r>
            <a:r>
              <a:rPr lang="en-US" altLang="en-US" sz="2400" dirty="0">
                <a:latin typeface="Calibri" panose="020F0502020204030204" pitchFamily="34" charset="0"/>
              </a:rPr>
              <a:t> are the respective means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 </a:t>
            </a:r>
            <a:r>
              <a:rPr lang="el-GR" altLang="en-US" sz="2400" dirty="0">
                <a:latin typeface="Calibri" panose="020F0502020204030204" pitchFamily="34" charset="0"/>
              </a:rPr>
              <a:t>σ</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l-GR" altLang="en-US" sz="2400" dirty="0">
                <a:latin typeface="Calibri" panose="020F0502020204030204" pitchFamily="34" charset="0"/>
              </a:rPr>
              <a:t>σ</a:t>
            </a:r>
            <a:r>
              <a:rPr lang="en-US" altLang="en-US" sz="2400" baseline="-25000" dirty="0">
                <a:latin typeface="Calibri" panose="020F0502020204030204" pitchFamily="34" charset="0"/>
              </a:rPr>
              <a:t>2 </a:t>
            </a:r>
            <a:r>
              <a:rPr lang="en-US" altLang="en-US" sz="2400" dirty="0">
                <a:latin typeface="Calibri" panose="020F0502020204030204" pitchFamily="34" charset="0"/>
              </a:rPr>
              <a:t>are the respective standard deviation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&gt; 0: A and B are positively correlated (X</a:t>
            </a:r>
            <a:r>
              <a:rPr lang="en-US" altLang="en-US" sz="2400" baseline="-25000" dirty="0">
                <a:latin typeface="Calibri" panose="020F0502020204030204" pitchFamily="34" charset="0"/>
              </a:rPr>
              <a:t>1</a:t>
            </a:r>
            <a:r>
              <a:rPr lang="en-US" altLang="en-US" sz="2400" dirty="0">
                <a:latin typeface="Calibri" panose="020F0502020204030204" pitchFamily="34" charset="0"/>
              </a:rPr>
              <a:t>’s values increase as X</a:t>
            </a:r>
            <a:r>
              <a:rPr lang="en-US" altLang="en-US" sz="2400" baseline="-25000" dirty="0">
                <a:latin typeface="Calibri" panose="020F0502020204030204" pitchFamily="34" charset="0"/>
              </a:rPr>
              <a:t>2</a:t>
            </a:r>
            <a:r>
              <a:rPr lang="en-US" altLang="en-US" sz="2400" dirty="0">
                <a:latin typeface="Calibri" panose="020F0502020204030204" pitchFamily="34" charset="0"/>
              </a:rPr>
              <a:t>’s)</a:t>
            </a:r>
          </a:p>
          <a:p>
            <a:pPr lvl="1">
              <a:spcAft>
                <a:spcPts val="600"/>
              </a:spcAft>
            </a:pPr>
            <a:r>
              <a:rPr lang="en-US" altLang="en-US" sz="2400" dirty="0">
                <a:latin typeface="Calibri" panose="020F0502020204030204" pitchFamily="34" charset="0"/>
              </a:rPr>
              <a:t> The higher, the stronger correlation</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 0: independent (under the same assumption as discussed in co-variance)</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&lt; 0: negatively correlated</a:t>
            </a:r>
          </a:p>
        </p:txBody>
      </p:sp>
      <p:graphicFrame>
        <p:nvGraphicFramePr>
          <p:cNvPr id="7" name="Object 6"/>
          <p:cNvGraphicFramePr>
            <a:graphicFrameLocks noChangeAspect="1"/>
          </p:cNvGraphicFramePr>
          <p:nvPr/>
        </p:nvGraphicFramePr>
        <p:xfrm>
          <a:off x="3856775" y="1880689"/>
          <a:ext cx="2284307" cy="773693"/>
        </p:xfrm>
        <a:graphic>
          <a:graphicData uri="http://schemas.openxmlformats.org/presentationml/2006/ole">
            <mc:AlternateContent xmlns:mc="http://schemas.openxmlformats.org/markup-compatibility/2006">
              <mc:Choice xmlns:v="urn:schemas-microsoft-com:vml" Requires="v">
                <p:oleObj spid="_x0000_s12293" name="Equation" r:id="rId4" imgW="1384200" imgH="469800" progId="Equation.DSMT4">
                  <p:embed/>
                </p:oleObj>
              </mc:Choice>
              <mc:Fallback>
                <p:oleObj name="Equation" r:id="rId4" imgW="1384200" imgH="469800" progId="Equation.DSMT4">
                  <p:embed/>
                  <p:pic>
                    <p:nvPicPr>
                      <p:cNvPr id="7" name="Object 6"/>
                      <p:cNvPicPr/>
                      <p:nvPr/>
                    </p:nvPicPr>
                    <p:blipFill>
                      <a:blip r:embed="rId5"/>
                      <a:stretch>
                        <a:fillRect/>
                      </a:stretch>
                    </p:blipFill>
                    <p:spPr>
                      <a:xfrm>
                        <a:off x="3856775" y="1880689"/>
                        <a:ext cx="2284307" cy="77369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526EE45-24F7-4EF6-AA9F-620010421A37}"/>
                  </a:ext>
                </a:extLst>
              </p:cNvPr>
              <p:cNvSpPr/>
              <p:nvPr/>
            </p:nvSpPr>
            <p:spPr>
              <a:xfrm>
                <a:off x="6690507" y="2732002"/>
                <a:ext cx="5435527" cy="1078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000" i="1" smtClean="0">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𝜌</m:t>
                              </m:r>
                            </m:e>
                          </m:acc>
                        </m:e>
                        <m:sub>
                          <m:r>
                            <a:rPr lang="en-US" altLang="en-US" sz="2000" i="1">
                              <a:latin typeface="Cambria Math" panose="02040503050406030204" pitchFamily="18" charset="0"/>
                            </a:rPr>
                            <m:t>12</m:t>
                          </m:r>
                        </m:sub>
                      </m:sSub>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12</m:t>
                              </m:r>
                            </m:sub>
                          </m:sSub>
                        </m:num>
                        <m:den>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m:t>
                              </m:r>
                            </m:sub>
                          </m:sSub>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2</m:t>
                              </m:r>
                            </m:sub>
                          </m:sSub>
                        </m:den>
                      </m:f>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m:t>
                              </m:r>
                              <m:r>
                                <m:rPr>
                                  <m:brk m:alnAt="23"/>
                                </m:rP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nary>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num>
                        <m:den>
                          <m:rad>
                            <m:radPr>
                              <m:degHide m:val="on"/>
                              <m:ctrlPr>
                                <a:rPr lang="en-US" altLang="en-US" sz="2000" i="1">
                                  <a:latin typeface="Cambria Math" panose="02040503050406030204" pitchFamily="18" charset="0"/>
                                </a:rPr>
                              </m:ctrlPr>
                            </m:radPr>
                            <m:deg/>
                            <m:e>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sup>
                                      <m:r>
                                        <a:rPr lang="en-US" altLang="en-US" sz="2000" i="1">
                                          <a:latin typeface="Cambria Math" panose="02040503050406030204" pitchFamily="18" charset="0"/>
                                        </a:rPr>
                                        <m:t>2</m:t>
                                      </m:r>
                                    </m:sup>
                                  </m:sSup>
                                </m:e>
                              </m:nary>
                              <m:sSup>
                                <m:sSupPr>
                                  <m:ctrlPr>
                                    <a:rPr lang="en-US" altLang="en-US" sz="2000" i="1">
                                      <a:latin typeface="Cambria Math" panose="02040503050406030204" pitchFamily="18" charset="0"/>
                                    </a:rPr>
                                  </m:ctrlPr>
                                </m:sSupPr>
                                <m:e>
                                  <m:nary>
                                    <m:naryPr>
                                      <m:chr m:val="∑"/>
                                      <m:limLoc m:val="subSup"/>
                                      <m:ctrlPr>
                                        <a:rPr lang="en-US" altLang="en-US" sz="2000" i="1" smtClean="0">
                                          <a:latin typeface="Cambria Math" panose="02040503050406030204" pitchFamily="18" charset="0"/>
                                        </a:rPr>
                                      </m:ctrlPr>
                                    </m:naryPr>
                                    <m:sub>
                                      <m:r>
                                        <m:rPr>
                                          <m:brk m:alnAt="25"/>
                                        </m:rPr>
                                        <a:rPr lang="en-US" altLang="en-US" sz="2000" b="0" i="1" smtClean="0">
                                          <a:latin typeface="Cambria Math" panose="02040503050406030204" pitchFamily="18" charset="0"/>
                                        </a:rPr>
                                        <m:t>𝑖</m:t>
                                      </m:r>
                                      <m:r>
                                        <a:rPr lang="en-US" altLang="en-US" sz="2000" b="0" i="1" smtClean="0">
                                          <a:latin typeface="Cambria Math" panose="02040503050406030204" pitchFamily="18" charset="0"/>
                                        </a:rPr>
                                        <m:t>=1</m:t>
                                      </m:r>
                                    </m:sub>
                                    <m:sup>
                                      <m:r>
                                        <a:rPr lang="en-US" altLang="en-US" sz="2000" b="0" i="1" smtClean="0">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e>
                                  </m:nary>
                                </m:e>
                                <m:sup>
                                  <m:r>
                                    <a:rPr lang="en-US" altLang="en-US" sz="2000" i="1">
                                      <a:latin typeface="Cambria Math" panose="02040503050406030204" pitchFamily="18" charset="0"/>
                                    </a:rPr>
                                    <m:t>2</m:t>
                                  </m:r>
                                </m:sup>
                              </m:sSup>
                            </m:e>
                          </m:rad>
                        </m:den>
                      </m:f>
                    </m:oMath>
                  </m:oMathPara>
                </a14:m>
                <a:endParaRPr lang="en-US" dirty="0"/>
              </a:p>
            </p:txBody>
          </p:sp>
        </mc:Choice>
        <mc:Fallback xmlns="">
          <p:sp>
            <p:nvSpPr>
              <p:cNvPr id="2" name="矩形 1">
                <a:extLst>
                  <a:ext uri="{FF2B5EF4-FFF2-40B4-BE49-F238E27FC236}">
                    <a16:creationId xmlns:a16="http://schemas.microsoft.com/office/drawing/2014/main" id="{6526EE45-24F7-4EF6-AA9F-620010421A37}"/>
                  </a:ext>
                </a:extLst>
              </p:cNvPr>
              <p:cNvSpPr>
                <a:spLocks noRot="1" noChangeAspect="1" noMove="1" noResize="1" noEditPoints="1" noAdjustHandles="1" noChangeArrowheads="1" noChangeShapeType="1" noTextEdit="1"/>
              </p:cNvSpPr>
              <p:nvPr/>
            </p:nvSpPr>
            <p:spPr>
              <a:xfrm>
                <a:off x="6690507" y="2732002"/>
                <a:ext cx="5435527" cy="10787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190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a:t>Types of Data 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Transportation network</a:t>
            </a:r>
          </a:p>
          <a:p>
            <a:pPr marL="523881" indent="-342900">
              <a:lnSpc>
                <a:spcPct val="200000"/>
              </a:lnSpc>
              <a:spcBef>
                <a:spcPts val="0"/>
              </a:spcBef>
            </a:pPr>
            <a:r>
              <a:rPr lang="en-US" altLang="en-US" sz="2400" dirty="0">
                <a:cs typeface="Times New Roman" panose="02020603050405020304" pitchFamily="18" charset="0"/>
              </a:rPr>
              <a:t>World Wide Web</a:t>
            </a: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t>Visualizing Changes of Correlation Coefficient</a:t>
            </a:r>
          </a:p>
        </p:txBody>
      </p:sp>
      <p:sp>
        <p:nvSpPr>
          <p:cNvPr id="4100" name="Rectangle 3"/>
          <p:cNvSpPr>
            <a:spLocks noGrp="1" noChangeArrowheads="1"/>
          </p:cNvSpPr>
          <p:nvPr>
            <p:ph type="body" idx="1"/>
          </p:nvPr>
        </p:nvSpPr>
        <p:spPr>
          <a:xfrm>
            <a:off x="6224668" y="2496963"/>
            <a:ext cx="4997512" cy="2143534"/>
          </a:xfrm>
        </p:spPr>
        <p:txBody>
          <a:bodyPr/>
          <a:lstStyle/>
          <a:p>
            <a:pPr defTabSz="914400" fontAlgn="base">
              <a:spcBef>
                <a:spcPct val="50000"/>
              </a:spcBef>
              <a:spcAft>
                <a:spcPct val="0"/>
              </a:spcAft>
            </a:pPr>
            <a:r>
              <a:rPr lang="en-US" altLang="en-US" sz="2400" dirty="0">
                <a:solidFill>
                  <a:srgbClr val="000000"/>
                </a:solidFill>
              </a:rPr>
              <a:t>Correlation coefficient value range: [–1, 1]</a:t>
            </a:r>
          </a:p>
          <a:p>
            <a:pPr defTabSz="914400" fontAlgn="base">
              <a:spcBef>
                <a:spcPct val="50000"/>
              </a:spcBef>
              <a:spcAft>
                <a:spcPct val="0"/>
              </a:spcAft>
            </a:pPr>
            <a:r>
              <a:rPr lang="en-US" altLang="en-US" sz="2400" dirty="0">
                <a:solidFill>
                  <a:srgbClr val="000000"/>
                </a:solidFill>
              </a:rPr>
              <a:t>A set of scatter plots shows sets of points and their correlation coefficients changing from –1 to 1 </a:t>
            </a:r>
            <a:r>
              <a:rPr lang="en-US" altLang="en-US" sz="2400" dirty="0"/>
              <a:t> </a:t>
            </a:r>
          </a:p>
        </p:txBody>
      </p:sp>
      <p:graphicFrame>
        <p:nvGraphicFramePr>
          <p:cNvPr id="4" name="Object 3"/>
          <p:cNvGraphicFramePr>
            <a:graphicFrameLocks noChangeAspect="1"/>
          </p:cNvGraphicFramePr>
          <p:nvPr/>
        </p:nvGraphicFramePr>
        <p:xfrm>
          <a:off x="0" y="1256281"/>
          <a:ext cx="6096000" cy="5381625"/>
        </p:xfrm>
        <a:graphic>
          <a:graphicData uri="http://schemas.openxmlformats.org/presentationml/2006/ole">
            <mc:AlternateContent xmlns:mc="http://schemas.openxmlformats.org/markup-compatibility/2006">
              <mc:Choice xmlns:v="urn:schemas-microsoft-com:vml" Requires="v">
                <p:oleObj spid="_x0000_s13317" name="Bitmap Image" r:id="rId4" imgW="6035563" imgH="5784081" progId="Paint.Picture">
                  <p:embed/>
                </p:oleObj>
              </mc:Choice>
              <mc:Fallback>
                <p:oleObj name="Bitmap Image" r:id="rId4" imgW="6035563" imgH="5784081" progId="Paint.Picture">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0" y="125628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352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Matrix</a:t>
            </a:r>
          </a:p>
        </p:txBody>
      </p:sp>
      <p:sp>
        <p:nvSpPr>
          <p:cNvPr id="4100" name="Rectangle 3"/>
          <p:cNvSpPr>
            <a:spLocks noGrp="1" noChangeArrowheads="1"/>
          </p:cNvSpPr>
          <p:nvPr>
            <p:ph type="body" idx="1"/>
          </p:nvPr>
        </p:nvSpPr>
        <p:spPr>
          <a:xfrm>
            <a:off x="628934" y="1183315"/>
            <a:ext cx="9896191" cy="3312486"/>
          </a:xfrm>
        </p:spPr>
        <p:txBody>
          <a:bodyPr/>
          <a:lstStyle/>
          <a:p>
            <a:pPr>
              <a:spcAft>
                <a:spcPts val="600"/>
              </a:spcAft>
            </a:pPr>
            <a:r>
              <a:rPr lang="en-US" sz="2400" dirty="0">
                <a:latin typeface="Calibri" pitchFamily="34" charset="0"/>
              </a:rPr>
              <a:t>The variance and covariance information for the two variables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can be summarized as 2 X 2 covariance matrix as </a:t>
            </a:r>
          </a:p>
          <a:p>
            <a:pPr>
              <a:spcAft>
                <a:spcPts val="600"/>
              </a:spcAft>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a:spcAft>
                <a:spcPts val="600"/>
              </a:spcAft>
              <a:defRPr/>
            </a:pPr>
            <a:r>
              <a:rPr lang="en-US" sz="2400" dirty="0">
                <a:latin typeface="Calibri" pitchFamily="34" charset="0"/>
              </a:rPr>
              <a:t>Generalizing it to </a:t>
            </a:r>
            <a:r>
              <a:rPr lang="en-US" sz="2400" i="1" dirty="0">
                <a:latin typeface="Calibri" pitchFamily="34" charset="0"/>
              </a:rPr>
              <a:t>d</a:t>
            </a:r>
            <a:r>
              <a:rPr lang="en-US" sz="2400" dirty="0">
                <a:latin typeface="Calibri" pitchFamily="34" charset="0"/>
              </a:rPr>
              <a:t> dimensions, we have,</a:t>
            </a:r>
          </a:p>
          <a:p>
            <a:pPr marL="0" indent="0">
              <a:spcBef>
                <a:spcPts val="1200"/>
              </a:spcBef>
              <a:buNone/>
            </a:pPr>
            <a:endParaRPr lang="en-US" sz="2000" dirty="0">
              <a:latin typeface="Calibri" pitchFamily="34" charset="0"/>
            </a:endParaRPr>
          </a:p>
        </p:txBody>
      </p:sp>
      <p:graphicFrame>
        <p:nvGraphicFramePr>
          <p:cNvPr id="6" name="Object 5"/>
          <p:cNvGraphicFramePr>
            <a:graphicFrameLocks noChangeAspect="1"/>
          </p:cNvGraphicFramePr>
          <p:nvPr/>
        </p:nvGraphicFramePr>
        <p:xfrm>
          <a:off x="2138494" y="1812140"/>
          <a:ext cx="6478949" cy="832516"/>
        </p:xfrm>
        <a:graphic>
          <a:graphicData uri="http://schemas.openxmlformats.org/presentationml/2006/ole">
            <mc:AlternateContent xmlns:mc="http://schemas.openxmlformats.org/markup-compatibility/2006">
              <mc:Choice xmlns:v="urn:schemas-microsoft-com:vml" Requires="v">
                <p:oleObj spid="_x0000_s14344" name="Equation" r:id="rId4" imgW="3555720" imgH="457200" progId="Equation.DSMT4">
                  <p:embed/>
                </p:oleObj>
              </mc:Choice>
              <mc:Fallback>
                <p:oleObj name="Equation" r:id="rId4" imgW="3555720" imgH="457200" progId="Equation.DSMT4">
                  <p:embed/>
                  <p:pic>
                    <p:nvPicPr>
                      <p:cNvPr id="6" name="Object 5"/>
                      <p:cNvPicPr/>
                      <p:nvPr/>
                    </p:nvPicPr>
                    <p:blipFill>
                      <a:blip r:embed="rId5"/>
                      <a:stretch>
                        <a:fillRect/>
                      </a:stretch>
                    </p:blipFill>
                    <p:spPr>
                      <a:xfrm>
                        <a:off x="2138494" y="1812140"/>
                        <a:ext cx="6478949" cy="832516"/>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304170" y="2564377"/>
          <a:ext cx="5621510" cy="1742683"/>
        </p:xfrm>
        <a:graphic>
          <a:graphicData uri="http://schemas.openxmlformats.org/presentationml/2006/ole">
            <mc:AlternateContent xmlns:mc="http://schemas.openxmlformats.org/markup-compatibility/2006">
              <mc:Choice xmlns:v="urn:schemas-microsoft-com:vml" Requires="v">
                <p:oleObj spid="_x0000_s14345" name="Equation" r:id="rId6" imgW="3111480" imgH="965160" progId="Equation.DSMT4">
                  <p:embed/>
                </p:oleObj>
              </mc:Choice>
              <mc:Fallback>
                <p:oleObj name="Equation" r:id="rId6" imgW="3111480" imgH="965160" progId="Equation.DSMT4">
                  <p:embed/>
                  <p:pic>
                    <p:nvPicPr>
                      <p:cNvPr id="7" name="Object 6"/>
                      <p:cNvPicPr/>
                      <p:nvPr/>
                    </p:nvPicPr>
                    <p:blipFill>
                      <a:blip r:embed="rId7"/>
                      <a:stretch>
                        <a:fillRect/>
                      </a:stretch>
                    </p:blipFill>
                    <p:spPr>
                      <a:xfrm>
                        <a:off x="2304170" y="2564377"/>
                        <a:ext cx="5621510" cy="1742683"/>
                      </a:xfrm>
                      <a:prstGeom prst="rect">
                        <a:avLst/>
                      </a:prstGeom>
                    </p:spPr>
                  </p:pic>
                </p:oleObj>
              </mc:Fallback>
            </mc:AlternateContent>
          </a:graphicData>
        </a:graphic>
      </p:graphicFrame>
      <p:pic>
        <p:nvPicPr>
          <p:cNvPr id="2" name="Picture 1"/>
          <p:cNvPicPr>
            <a:picLocks noChangeAspect="1"/>
          </p:cNvPicPr>
          <p:nvPr/>
        </p:nvPicPr>
        <p:blipFill>
          <a:blip r:embed="rId8"/>
          <a:stretch>
            <a:fillRect/>
          </a:stretch>
        </p:blipFill>
        <p:spPr>
          <a:xfrm>
            <a:off x="711200" y="4697506"/>
            <a:ext cx="4403725" cy="1800458"/>
          </a:xfrm>
          <a:prstGeom prst="rect">
            <a:avLst/>
          </a:prstGeom>
        </p:spPr>
      </p:pic>
      <p:pic>
        <p:nvPicPr>
          <p:cNvPr id="3" name="Picture 2"/>
          <p:cNvPicPr>
            <a:picLocks noChangeAspect="1"/>
          </p:cNvPicPr>
          <p:nvPr/>
        </p:nvPicPr>
        <p:blipFill>
          <a:blip r:embed="rId9"/>
          <a:stretch>
            <a:fillRect/>
          </a:stretch>
        </p:blipFill>
        <p:spPr>
          <a:xfrm>
            <a:off x="5377968" y="4767783"/>
            <a:ext cx="6334125" cy="1659904"/>
          </a:xfrm>
          <a:prstGeom prst="rect">
            <a:avLst/>
          </a:prstGeom>
        </p:spPr>
      </p:pic>
    </p:spTree>
    <p:extLst>
      <p:ext uri="{BB962C8B-B14F-4D97-AF65-F5344CB8AC3E}">
        <p14:creationId xmlns:p14="http://schemas.microsoft.com/office/powerpoint/2010/main" val="1437851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228600"/>
            <a:ext cx="12192000"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type="body"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Tree>
    <p:extLst>
      <p:ext uri="{BB962C8B-B14F-4D97-AF65-F5344CB8AC3E}">
        <p14:creationId xmlns:p14="http://schemas.microsoft.com/office/powerpoint/2010/main" val="2186310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950259"/>
          </a:xfrm>
        </p:spPr>
        <p:txBody>
          <a:bodyPr>
            <a:noAutofit/>
          </a:bodyPr>
          <a:lstStyle/>
          <a:p>
            <a:r>
              <a:rPr lang="en-US" altLang="en-US" sz="4000" dirty="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lstStyle/>
          <a:p>
            <a:pPr>
              <a:spcAft>
                <a:spcPts val="600"/>
              </a:spcAft>
            </a:pPr>
            <a:r>
              <a:rPr lang="en-US" altLang="en-US" b="1" dirty="0">
                <a:latin typeface="Calibri" panose="020F0502020204030204" pitchFamily="34" charset="0"/>
              </a:rPr>
              <a:t>Quartiles</a:t>
            </a:r>
            <a:r>
              <a:rPr lang="en-US" altLang="en-US" dirty="0">
                <a:latin typeface="Calibri" panose="020F0502020204030204" pitchFamily="34" charset="0"/>
              </a:rPr>
              <a:t>: Q</a:t>
            </a:r>
            <a:r>
              <a:rPr lang="en-US" altLang="en-US" baseline="-25000" dirty="0">
                <a:latin typeface="Calibri" panose="020F0502020204030204" pitchFamily="34" charset="0"/>
              </a:rPr>
              <a:t>1</a:t>
            </a:r>
            <a:r>
              <a:rPr lang="en-US" altLang="en-US" dirty="0">
                <a:latin typeface="Calibri" panose="020F0502020204030204" pitchFamily="34" charset="0"/>
              </a:rPr>
              <a:t> (25</a:t>
            </a:r>
            <a:r>
              <a:rPr lang="en-US" altLang="en-US" baseline="30000" dirty="0">
                <a:latin typeface="Calibri" panose="020F0502020204030204" pitchFamily="34" charset="0"/>
              </a:rPr>
              <a:t>th</a:t>
            </a:r>
            <a:r>
              <a:rPr lang="en-US" altLang="en-US" dirty="0">
                <a:latin typeface="Calibri" panose="020F0502020204030204" pitchFamily="34" charset="0"/>
              </a:rPr>
              <a:t> percentile), Q</a:t>
            </a:r>
            <a:r>
              <a:rPr lang="en-US" altLang="en-US" baseline="-25000" dirty="0">
                <a:latin typeface="Calibri" panose="020F0502020204030204" pitchFamily="34" charset="0"/>
              </a:rPr>
              <a:t>3</a:t>
            </a:r>
            <a:r>
              <a:rPr lang="en-US" altLang="en-US" dirty="0">
                <a:latin typeface="Calibri" panose="020F0502020204030204" pitchFamily="34" charset="0"/>
              </a:rPr>
              <a:t> (75</a:t>
            </a:r>
            <a:r>
              <a:rPr lang="en-US" altLang="en-US" baseline="30000" dirty="0">
                <a:latin typeface="Calibri" panose="020F0502020204030204" pitchFamily="34" charset="0"/>
              </a:rPr>
              <a:t>th</a:t>
            </a:r>
            <a:r>
              <a:rPr lang="en-US" altLang="en-US" dirty="0">
                <a:latin typeface="Calibri" panose="020F0502020204030204" pitchFamily="34" charset="0"/>
              </a:rPr>
              <a:t> percentile)</a:t>
            </a:r>
          </a:p>
          <a:p>
            <a:pPr>
              <a:spcAft>
                <a:spcPts val="600"/>
              </a:spcAft>
            </a:pPr>
            <a:r>
              <a:rPr lang="en-US" altLang="en-US" b="1" dirty="0">
                <a:latin typeface="Calibri" panose="020F0502020204030204" pitchFamily="34" charset="0"/>
              </a:rPr>
              <a:t>Inter-quartile range</a:t>
            </a:r>
            <a:r>
              <a:rPr lang="en-US" altLang="en-US" dirty="0">
                <a:latin typeface="Calibri" panose="020F0502020204030204" pitchFamily="34" charset="0"/>
              </a:rPr>
              <a:t>: IQR = Q</a:t>
            </a:r>
            <a:r>
              <a:rPr lang="en-US" altLang="en-US" baseline="-25000" dirty="0">
                <a:latin typeface="Calibri" panose="020F0502020204030204" pitchFamily="34" charset="0"/>
              </a:rPr>
              <a:t>3 </a:t>
            </a:r>
            <a:r>
              <a:rPr lang="en-US" altLang="en-US" dirty="0">
                <a:latin typeface="Calibri" panose="020F0502020204030204" pitchFamily="34" charset="0"/>
              </a:rPr>
              <a:t>–</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1 </a:t>
            </a:r>
          </a:p>
          <a:p>
            <a:pPr>
              <a:spcAft>
                <a:spcPts val="600"/>
              </a:spcAft>
            </a:pPr>
            <a:r>
              <a:rPr lang="en-US" altLang="en-US" b="1" dirty="0">
                <a:latin typeface="Calibri" panose="020F0502020204030204" pitchFamily="34" charset="0"/>
              </a:rPr>
              <a:t>Five number summary</a:t>
            </a:r>
            <a:r>
              <a:rPr lang="en-US" altLang="en-US" dirty="0">
                <a:latin typeface="Calibri" panose="020F0502020204030204" pitchFamily="34" charset="0"/>
              </a:rPr>
              <a:t>: min, Q</a:t>
            </a:r>
            <a:r>
              <a:rPr lang="en-US" altLang="en-US" baseline="-25000" dirty="0">
                <a:latin typeface="Calibri" panose="020F0502020204030204" pitchFamily="34" charset="0"/>
              </a:rPr>
              <a:t>1</a:t>
            </a:r>
            <a:r>
              <a:rPr lang="en-US" altLang="en-US" dirty="0">
                <a:latin typeface="Calibri" panose="020F0502020204030204" pitchFamily="34" charset="0"/>
              </a:rPr>
              <a:t>, median,</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3</a:t>
            </a:r>
            <a:r>
              <a:rPr lang="en-US" altLang="en-US" dirty="0">
                <a:latin typeface="Calibri" panose="020F0502020204030204" pitchFamily="34" charset="0"/>
              </a:rPr>
              <a:t>, max</a:t>
            </a:r>
          </a:p>
          <a:p>
            <a:pPr>
              <a:spcAft>
                <a:spcPts val="600"/>
              </a:spcAft>
            </a:pPr>
            <a:r>
              <a:rPr lang="en-US" altLang="en-US" b="1" dirty="0">
                <a:latin typeface="Calibri" panose="020F0502020204030204" pitchFamily="34" charset="0"/>
              </a:rPr>
              <a:t>Boxplot</a:t>
            </a:r>
            <a:r>
              <a:rPr lang="en-US" altLang="en-US" dirty="0">
                <a:latin typeface="Calibri" panose="020F0502020204030204" pitchFamily="34" charset="0"/>
              </a:rPr>
              <a:t>: Data is represented with a box</a:t>
            </a:r>
          </a:p>
          <a:p>
            <a:pPr lvl="1">
              <a:lnSpc>
                <a:spcPct val="120000"/>
              </a:lnSpc>
            </a:pPr>
            <a:r>
              <a:rPr lang="en-US" altLang="en-US" dirty="0">
                <a:latin typeface="Calibri" panose="020F0502020204030204" pitchFamily="34" charset="0"/>
              </a:rPr>
              <a:t>Q</a:t>
            </a:r>
            <a:r>
              <a:rPr lang="en-US" altLang="en-US" baseline="-25000" dirty="0">
                <a:latin typeface="Calibri" panose="020F0502020204030204" pitchFamily="34" charset="0"/>
              </a:rPr>
              <a:t>1</a:t>
            </a:r>
            <a:r>
              <a:rPr lang="en-US" altLang="en-US" dirty="0">
                <a:latin typeface="Calibri" panose="020F0502020204030204" pitchFamily="34" charset="0"/>
              </a:rPr>
              <a:t>, Q</a:t>
            </a:r>
            <a:r>
              <a:rPr lang="en-US" altLang="en-US" baseline="-25000" dirty="0">
                <a:latin typeface="Calibri" panose="020F0502020204030204" pitchFamily="34" charset="0"/>
              </a:rPr>
              <a:t>3</a:t>
            </a:r>
            <a:r>
              <a:rPr lang="en-US" altLang="en-US" dirty="0">
                <a:latin typeface="Calibri" panose="020F0502020204030204" pitchFamily="34" charset="0"/>
              </a:rPr>
              <a:t>, IQR:  The ends of the box are at the first and third quartiles, i.e., the height of the box is IQR</a:t>
            </a:r>
          </a:p>
          <a:p>
            <a:pPr lvl="1">
              <a:spcAft>
                <a:spcPts val="600"/>
              </a:spcAft>
            </a:pPr>
            <a:r>
              <a:rPr lang="en-US" altLang="en-US" dirty="0">
                <a:latin typeface="Calibri" panose="020F0502020204030204" pitchFamily="34" charset="0"/>
              </a:rPr>
              <a:t>Median (Q</a:t>
            </a:r>
            <a:r>
              <a:rPr lang="en-US" altLang="en-US" baseline="-25000" dirty="0">
                <a:latin typeface="Calibri" panose="020F0502020204030204" pitchFamily="34" charset="0"/>
              </a:rPr>
              <a:t>2</a:t>
            </a:r>
            <a:r>
              <a:rPr lang="en-US" altLang="en-US" dirty="0">
                <a:latin typeface="Calibri" panose="020F0502020204030204" pitchFamily="34" charset="0"/>
              </a:rPr>
              <a:t>) is marked by a line within the box </a:t>
            </a:r>
          </a:p>
          <a:p>
            <a:pPr lvl="1">
              <a:lnSpc>
                <a:spcPct val="120000"/>
              </a:lnSpc>
            </a:pPr>
            <a:r>
              <a:rPr lang="en-US" altLang="en-US" dirty="0">
                <a:latin typeface="Calibri" panose="020F0502020204030204" pitchFamily="34" charset="0"/>
              </a:rPr>
              <a:t>Whiskers: two lines outside the box extended to Minimum and Maximum</a:t>
            </a:r>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dirty="0">
                <a:latin typeface="Calibri" panose="020F0502020204030204" pitchFamily="34" charset="0"/>
              </a:rPr>
              <a:t>Outliers: points beyond a specified outlier threshold, plotted individually</a:t>
            </a:r>
          </a:p>
          <a:p>
            <a:pPr lvl="2">
              <a:spcAft>
                <a:spcPts val="600"/>
              </a:spcAft>
            </a:pPr>
            <a:r>
              <a:rPr lang="en-US" altLang="en-US" b="1" dirty="0">
                <a:latin typeface="Calibri" panose="020F0502020204030204" pitchFamily="34" charset="0"/>
              </a:rPr>
              <a:t>Outlier</a:t>
            </a:r>
            <a:r>
              <a:rPr lang="en-US" altLang="en-US" dirty="0">
                <a:latin typeface="Calibri" panose="020F0502020204030204" pitchFamily="34" charset="0"/>
              </a:rPr>
              <a:t>: usually, a value higher/lower than 1.5 x IQR</a:t>
            </a:r>
          </a:p>
        </p:txBody>
      </p:sp>
    </p:spTree>
    <p:extLst>
      <p:ext uri="{BB962C8B-B14F-4D97-AF65-F5344CB8AC3E}">
        <p14:creationId xmlns:p14="http://schemas.microsoft.com/office/powerpoint/2010/main" val="3278097179"/>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sz="half" idx="2"/>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15365" name="Chart" r:id="rId4" imgW="7915243" imgH="3848215" progId="MSGraph.Chart.8">
                  <p:embed followColorScheme="full"/>
                </p:oleObj>
              </mc:Choice>
              <mc:Fallback>
                <p:oleObj name="Chart" r:id="rId4" imgW="7915243" imgH="3848215" progId="MSGraph.Chart.8">
                  <p:embed followColorScheme="full"/>
                  <p:pic>
                    <p:nvPicPr>
                      <p:cNvPr id="25605" name="Object 1029"/>
                      <p:cNvPicPr>
                        <a:picLocks noChangeArrowheads="1"/>
                      </p:cNvPicPr>
                      <p:nvPr/>
                    </p:nvPicPr>
                    <p:blipFill>
                      <a:blip r:embed="rId5"/>
                      <a:srcRect/>
                      <a:stretch>
                        <a:fillRect/>
                      </a:stretch>
                    </p:blipFill>
                    <p:spPr bwMode="auto">
                      <a:xfrm>
                        <a:off x="7511303" y="1088090"/>
                        <a:ext cx="4833097" cy="3197039"/>
                      </a:xfrm>
                      <a:prstGeom prst="rect">
                        <a:avLst/>
                      </a:prstGeom>
                      <a:noFill/>
                      <a:ln>
                        <a:noFill/>
                      </a:ln>
                      <a:effectLst/>
                    </p:spPr>
                  </p:pic>
                </p:oleObj>
              </mc:Fallback>
            </mc:AlternateContent>
          </a:graphicData>
        </a:graphic>
      </p:graphicFrame>
      <p:sp>
        <p:nvSpPr>
          <p:cNvPr id="25603" name="Rectangle 1026"/>
          <p:cNvSpPr>
            <a:spLocks noGrp="1" noChangeArrowheads="1"/>
          </p:cNvSpPr>
          <p:nvPr>
            <p:ph type="title"/>
          </p:nvPr>
        </p:nvSpPr>
        <p:spPr/>
        <p:txBody>
          <a:bodyPr>
            <a:noAutofit/>
          </a:bodyPr>
          <a:lstStyle/>
          <a:p>
            <a:pPr eaLnBrk="1" hangingPunct="1"/>
            <a:r>
              <a:rPr lang="en-US" altLang="en-US" dirty="0"/>
              <a:t>Histogram Analysis</a:t>
            </a:r>
          </a:p>
        </p:txBody>
      </p:sp>
      <p:sp>
        <p:nvSpPr>
          <p:cNvPr id="25604" name="Rectangle 1027"/>
          <p:cNvSpPr>
            <a:spLocks noGrp="1" noChangeArrowheads="1"/>
          </p:cNvSpPr>
          <p:nvPr>
            <p:ph type="body" sz="half" idx="1"/>
          </p:nvPr>
        </p:nvSpPr>
        <p:spPr>
          <a:xfrm>
            <a:off x="595032" y="1088090"/>
            <a:ext cx="6747062" cy="5689227"/>
          </a:xfrm>
        </p:spPr>
        <p:txBody>
          <a:bodyPr/>
          <a:lstStyle/>
          <a:p>
            <a:pPr eaLnBrk="1" hangingPunct="1">
              <a:lnSpc>
                <a:spcPct val="110000"/>
              </a:lnSpc>
            </a:pPr>
            <a:r>
              <a:rPr lang="en-US" altLang="en-US" dirty="0">
                <a:latin typeface="Calibri" panose="020F0502020204030204" pitchFamily="34" charset="0"/>
              </a:rPr>
              <a:t>Histogram: Graph display of tabulated frequencies, shown as bars</a:t>
            </a:r>
          </a:p>
          <a:p>
            <a:pPr>
              <a:lnSpc>
                <a:spcPct val="110000"/>
              </a:lnSpc>
            </a:pPr>
            <a:r>
              <a:rPr lang="en-US" altLang="en-US" dirty="0">
                <a:latin typeface="Calibri" panose="020F0502020204030204" pitchFamily="34" charset="0"/>
              </a:rPr>
              <a:t>Differences between histograms and bar charts</a:t>
            </a:r>
          </a:p>
          <a:p>
            <a:pPr lvl="1"/>
            <a:r>
              <a:rPr lang="en-US" dirty="0"/>
              <a:t>Histograms are used to show distributions of variables while bar charts are used to compare variables</a:t>
            </a:r>
          </a:p>
          <a:p>
            <a:pPr lvl="1"/>
            <a:r>
              <a:rPr lang="en-US" dirty="0"/>
              <a:t>Histograms plot binned quantitative data while bar charts plot categorical data</a:t>
            </a:r>
          </a:p>
          <a:p>
            <a:pPr lvl="1"/>
            <a:r>
              <a:rPr lang="en-US" dirty="0"/>
              <a:t>Bars can be reordered in bar charts but not in histograms</a:t>
            </a:r>
          </a:p>
          <a:p>
            <a:pPr lvl="1"/>
            <a:r>
              <a:rPr lang="en-US" dirty="0"/>
              <a:t>Differs from a bar chart in that it is the area of the bar that denotes the value, not the height as in bar charts, a crucial distinction when the categories are not of uniform width </a:t>
            </a:r>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a:t>Histogram</a:t>
            </a:r>
          </a:p>
        </p:txBody>
      </p:sp>
      <p:sp>
        <p:nvSpPr>
          <p:cNvPr id="8" name="TextBox 7"/>
          <p:cNvSpPr txBox="1"/>
          <p:nvPr/>
        </p:nvSpPr>
        <p:spPr>
          <a:xfrm>
            <a:off x="10723110" y="6473279"/>
            <a:ext cx="1164090" cy="384721"/>
          </a:xfrm>
          <a:prstGeom prst="rect">
            <a:avLst/>
          </a:prstGeom>
          <a:solidFill>
            <a:srgbClr val="00B0F0"/>
          </a:solidFill>
        </p:spPr>
        <p:txBody>
          <a:bodyPr wrap="square" rtlCol="0">
            <a:spAutoFit/>
          </a:bodyPr>
          <a:lstStyle/>
          <a:p>
            <a:pPr algn="ctr"/>
            <a:r>
              <a:rPr lang="en-US" dirty="0"/>
              <a:t>Bar chart</a:t>
            </a:r>
          </a:p>
        </p:txBody>
      </p:sp>
    </p:spTree>
    <p:extLst>
      <p:ext uri="{BB962C8B-B14F-4D97-AF65-F5344CB8AC3E}">
        <p14:creationId xmlns:p14="http://schemas.microsoft.com/office/powerpoint/2010/main" val="298831179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graphicFrame>
        <p:nvGraphicFramePr>
          <p:cNvPr id="26628" name="Object 4"/>
          <p:cNvGraphicFramePr>
            <a:graphicFrameLocks noGrp="1" noChangeAspect="1"/>
          </p:cNvGraphicFramePr>
          <p:nvPr>
            <p:ph sz="half" idx="2"/>
          </p:nvPr>
        </p:nvGraphicFramePr>
        <p:xfrm>
          <a:off x="1314450" y="1277936"/>
          <a:ext cx="3962400" cy="2417763"/>
        </p:xfrm>
        <a:graphic>
          <a:graphicData uri="http://schemas.openxmlformats.org/presentationml/2006/ole">
            <mc:AlternateContent xmlns:mc="http://schemas.openxmlformats.org/markup-compatibility/2006">
              <mc:Choice xmlns:v="urn:schemas-microsoft-com:vml" Requires="v">
                <p:oleObj spid="_x0000_s16392" name="SmartDraw" r:id="rId4" imgW="3063240" imgH="1691640" progId="SmartDraw.2">
                  <p:embed/>
                </p:oleObj>
              </mc:Choice>
              <mc:Fallback>
                <p:oleObj name="SmartDraw" r:id="rId4" imgW="3063240" imgH="1691640" progId="SmartDraw.2">
                  <p:embed/>
                  <p:pic>
                    <p:nvPicPr>
                      <p:cNvPr id="266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50" y="1277936"/>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nvPr>
        </p:nvGraphicFramePr>
        <p:xfrm>
          <a:off x="1390650" y="4059235"/>
          <a:ext cx="3886200" cy="2433637"/>
        </p:xfrm>
        <a:graphic>
          <a:graphicData uri="http://schemas.openxmlformats.org/presentationml/2006/ole">
            <mc:AlternateContent xmlns:mc="http://schemas.openxmlformats.org/markup-compatibility/2006">
              <mc:Choice xmlns:v="urn:schemas-microsoft-com:vml" Requires="v">
                <p:oleObj spid="_x0000_s16393" name="SmartDraw" r:id="rId6" imgW="3063240" imgH="1691640" progId="SmartDraw.2">
                  <p:embed/>
                </p:oleObj>
              </mc:Choice>
              <mc:Fallback>
                <p:oleObj name="SmartDraw" r:id="rId6" imgW="3063240" imgH="1691640" progId="SmartDraw.2">
                  <p:embed/>
                  <p:pic>
                    <p:nvPicPr>
                      <p:cNvPr id="2662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4059235"/>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a:latin typeface="Calibri" panose="020F0502020204030204" pitchFamily="34" charset="0"/>
              </a:rPr>
              <a:t>The 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242659155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2" name="Rectangle 2"/>
          <p:cNvSpPr>
            <a:spLocks noGrp="1" noChangeArrowheads="1"/>
          </p:cNvSpPr>
          <p:nvPr>
            <p:ph type="title"/>
          </p:nvPr>
        </p:nvSpPr>
        <p:spPr>
          <a:xfrm>
            <a:off x="334818" y="269301"/>
            <a:ext cx="11369963" cy="738909"/>
          </a:xfrm>
        </p:spPr>
        <p:txBody>
          <a:bodyPr/>
          <a:lstStyle/>
          <a:p>
            <a:pPr eaLnBrk="1" hangingPunct="1"/>
            <a:r>
              <a:rPr lang="en-US" altLang="en-US"/>
              <a:t>Quantile Plot</a:t>
            </a:r>
          </a:p>
        </p:txBody>
      </p:sp>
      <p:sp>
        <p:nvSpPr>
          <p:cNvPr id="27653" name="Rectangle 3"/>
          <p:cNvSpPr>
            <a:spLocks noGrp="1" noChangeArrowheads="1"/>
          </p:cNvSpPr>
          <p:nvPr>
            <p:ph type="body" idx="1"/>
          </p:nvPr>
        </p:nvSpPr>
        <p:spPr>
          <a:xfrm>
            <a:off x="552449" y="1331914"/>
            <a:ext cx="10810875" cy="2478087"/>
          </a:xfrm>
        </p:spPr>
        <p:txBody>
          <a:bodyPr/>
          <a:lstStyle/>
          <a:p>
            <a:pPr eaLnBrk="1" hangingPunct="1">
              <a:spcAft>
                <a:spcPts val="600"/>
              </a:spcAft>
            </a:pPr>
            <a:r>
              <a:rPr lang="en-US" altLang="en-US" sz="2400" dirty="0"/>
              <a:t>Displays all of the data (allowing the user to assess both the overall behavior and unusual occurrences)</a:t>
            </a:r>
          </a:p>
          <a:p>
            <a:pPr eaLnBrk="1" hangingPunct="1">
              <a:spcAft>
                <a:spcPts val="600"/>
              </a:spcAft>
            </a:pPr>
            <a:r>
              <a:rPr lang="en-US" altLang="en-US" sz="2400" dirty="0"/>
              <a:t>Plots </a:t>
            </a:r>
            <a:r>
              <a:rPr lang="en-US" altLang="en-US" sz="2400" b="1" dirty="0"/>
              <a:t>quantile</a:t>
            </a:r>
            <a:r>
              <a:rPr lang="en-US" altLang="en-US" sz="2400" dirty="0"/>
              <a:t> information</a:t>
            </a:r>
          </a:p>
          <a:p>
            <a:pPr lvl="1" eaLnBrk="1" hangingPunct="1">
              <a:spcAft>
                <a:spcPts val="600"/>
              </a:spcAft>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622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6" y="325755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p:txBody>
          <a:bodyPr/>
          <a:lstStyle/>
          <a:p>
            <a:pPr eaLnBrk="1" hangingPunct="1"/>
            <a:r>
              <a:rPr lang="en-US" altLang="en-US"/>
              <a:t>Quantile-Quantile (Q-Q) Plot</a:t>
            </a:r>
          </a:p>
        </p:txBody>
      </p:sp>
      <p:sp>
        <p:nvSpPr>
          <p:cNvPr id="28677" name="Rectangle 3"/>
          <p:cNvSpPr>
            <a:spLocks noGrp="1" noChangeArrowheads="1"/>
          </p:cNvSpPr>
          <p:nvPr>
            <p:ph type="body" idx="1"/>
          </p:nvPr>
        </p:nvSpPr>
        <p:spPr>
          <a:xfrm>
            <a:off x="587666" y="1143000"/>
            <a:ext cx="10896600" cy="2209800"/>
          </a:xfrm>
        </p:spPr>
        <p:txBody>
          <a:bodyPr/>
          <a:lstStyle/>
          <a:p>
            <a:pPr eaLnBrk="1" hangingPunct="1"/>
            <a:r>
              <a:rPr lang="en-US" altLang="en-US" sz="2400" dirty="0"/>
              <a:t>Graphs the quantiles of one univariate distribution against the corresponding quantiles of another</a:t>
            </a:r>
          </a:p>
          <a:p>
            <a:pPr eaLnBrk="1" hangingPunct="1"/>
            <a:r>
              <a:rPr lang="en-US" altLang="en-US" sz="2400" dirty="0"/>
              <a:t>View: Is there is a shift in going from one distribution to another?</a:t>
            </a:r>
          </a:p>
          <a:p>
            <a:pPr eaLnBrk="1" hangingPunct="1"/>
            <a:r>
              <a:rPr lang="en-US" altLang="en-US" sz="2400" dirty="0"/>
              <a:t>Example shows unit price of items sold at Branch 1 vs. Branch 2 for each quantile.  Unit prices of items sold at Branch 1 tend to be lower than those at Branch 2</a:t>
            </a:r>
          </a:p>
        </p:txBody>
      </p:sp>
      <p:pic>
        <p:nvPicPr>
          <p:cNvPr id="46082" name="Picture 2" descr="Image result for quantile-quantil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3187700"/>
            <a:ext cx="4969087"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45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08" y="1918060"/>
            <a:ext cx="6824477" cy="4874626"/>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p:txBody>
          <a:bodyPr/>
          <a:lstStyle/>
          <a:p>
            <a:pPr eaLnBrk="1" hangingPunct="1"/>
            <a:r>
              <a:rPr lang="en-US" altLang="en-US"/>
              <a:t>Scatter plot</a:t>
            </a:r>
          </a:p>
        </p:txBody>
      </p:sp>
      <p:sp>
        <p:nvSpPr>
          <p:cNvPr id="29700" name="Rectangle 1027"/>
          <p:cNvSpPr>
            <a:spLocks noGrp="1" noChangeArrowheads="1"/>
          </p:cNvSpPr>
          <p:nvPr>
            <p:ph type="body" idx="1"/>
          </p:nvPr>
        </p:nvSpPr>
        <p:spPr>
          <a:xfrm>
            <a:off x="571500" y="1295400"/>
            <a:ext cx="10972800" cy="1779588"/>
          </a:xfrm>
        </p:spPr>
        <p:txBody>
          <a:bodyPr/>
          <a:lstStyle/>
          <a:p>
            <a:pPr eaLnBrk="1" hangingPunct="1"/>
            <a:r>
              <a:rPr lang="en-US" altLang="en-US" sz="2400" dirty="0"/>
              <a:t>Provides a first look at bivariate data to see clusters of points, outliers, etc.</a:t>
            </a:r>
          </a:p>
          <a:p>
            <a:pPr eaLnBrk="1" hangingPunct="1"/>
            <a:r>
              <a:rPr lang="en-US" altLang="en-US" sz="2400" dirty="0"/>
              <a:t>Each pair of values is treated as a pair of coordinates and plotted as points in the plane</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type="body"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(3) </a:t>
            </a:r>
            <a:r>
              <a:rPr lang="en-US" altLang="en-US" dirty="0">
                <a:cs typeface="Times New Roman" panose="02020603050405020304" pitchFamily="18" charset="0"/>
              </a:rPr>
              <a:t>Ordered Data</a:t>
            </a:r>
            <a:endParaRPr lang="en-US" altLang="en-US" dirty="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Video data: sequence of images</a:t>
            </a: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Temporal data: time-series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Sequential Data: transaction sequences</a:t>
            </a:r>
          </a:p>
          <a:p>
            <a:pPr marL="180981" indent="0">
              <a:spcBef>
                <a:spcPts val="0"/>
              </a:spcBef>
              <a:buNone/>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Genetic sequence data</a:t>
            </a: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3917950" y="1714500"/>
            <a:ext cx="4038600" cy="3733800"/>
          </a:xfrm>
          <a:noFill/>
        </p:spPr>
      </p:pic>
      <p:pic>
        <p:nvPicPr>
          <p:cNvPr id="31748"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96200" y="1943100"/>
            <a:ext cx="4191000" cy="3505200"/>
          </a:xfrm>
          <a:noFill/>
        </p:spPr>
      </p:pic>
      <p:pic>
        <p:nvPicPr>
          <p:cNvPr id="31749"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07950" y="1735138"/>
            <a:ext cx="4267200" cy="3606800"/>
          </a:xfrm>
          <a:noFill/>
        </p:spPr>
      </p:pic>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spTree>
    <p:extLst>
      <p:ext uri="{BB962C8B-B14F-4D97-AF65-F5344CB8AC3E}">
        <p14:creationId xmlns:p14="http://schemas.microsoft.com/office/powerpoint/2010/main" val="859033763"/>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Similarity and Distance Measures</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Matrix versus Dissimilarity Matrix </a:t>
            </a:r>
          </a:p>
          <a:p>
            <a:pPr>
              <a:spcAft>
                <a:spcPts val="600"/>
              </a:spcAft>
            </a:pPr>
            <a:r>
              <a:rPr lang="en-US" altLang="en-US" dirty="0"/>
              <a:t>Proximity Measures for Nominal Attributes </a:t>
            </a:r>
          </a:p>
          <a:p>
            <a:pPr>
              <a:spcAft>
                <a:spcPts val="600"/>
              </a:spcAft>
            </a:pPr>
            <a:r>
              <a:rPr lang="en-US" altLang="en-US" dirty="0"/>
              <a:t>Proximity Measures for Binary Attributes</a:t>
            </a:r>
          </a:p>
          <a:p>
            <a:pPr>
              <a:spcAft>
                <a:spcPts val="600"/>
              </a:spcAft>
            </a:pPr>
            <a:r>
              <a:rPr lang="en-US" altLang="en-US" dirty="0"/>
              <a:t>Dissimilarity of Numeric Data: </a:t>
            </a:r>
            <a:r>
              <a:rPr lang="en-US" altLang="en-US" dirty="0" err="1"/>
              <a:t>Minkowski</a:t>
            </a:r>
            <a:r>
              <a:rPr lang="en-US" altLang="en-US" dirty="0"/>
              <a:t> Distance</a:t>
            </a:r>
          </a:p>
          <a:p>
            <a:pPr>
              <a:spcAft>
                <a:spcPts val="600"/>
              </a:spcAft>
            </a:pPr>
            <a:r>
              <a:rPr lang="en-US" altLang="en-US" dirty="0"/>
              <a:t>Proximity Measures for Ordinal Attributes </a:t>
            </a:r>
          </a:p>
          <a:p>
            <a:pPr>
              <a:spcAft>
                <a:spcPts val="600"/>
              </a:spcAft>
            </a:pPr>
            <a:r>
              <a:rPr lang="en-US" altLang="en-US" dirty="0"/>
              <a:t>Dissimilarity for Attributes of Mixed Types</a:t>
            </a:r>
          </a:p>
          <a:p>
            <a:pPr>
              <a:spcAft>
                <a:spcPts val="600"/>
              </a:spcAft>
            </a:pPr>
            <a:r>
              <a:rPr lang="en-US" altLang="en-US" dirty="0"/>
              <a:t>Cosine Similarity</a:t>
            </a:r>
          </a:p>
          <a:p>
            <a:pPr>
              <a:spcAft>
                <a:spcPts val="600"/>
              </a:spcAft>
            </a:pPr>
            <a:r>
              <a:rPr lang="en-US" altLang="en-US" dirty="0"/>
              <a:t>Measuring Similar Distributions: The </a:t>
            </a:r>
            <a:r>
              <a:rPr lang="en-US" altLang="en-US" dirty="0" err="1"/>
              <a:t>Kullback-Leibler</a:t>
            </a:r>
            <a:r>
              <a:rPr lang="en-US" altLang="en-US" dirty="0"/>
              <a:t> Divergence  </a:t>
            </a:r>
          </a:p>
          <a:p>
            <a:pPr>
              <a:spcAft>
                <a:spcPts val="600"/>
              </a:spcAft>
            </a:pPr>
            <a:r>
              <a:rPr lang="en-US" altLang="en-US" dirty="0"/>
              <a:t>Capturing Hidden Semantics in Similarity Measures</a:t>
            </a:r>
          </a:p>
        </p:txBody>
      </p:sp>
    </p:spTree>
    <p:extLst>
      <p:ext uri="{BB962C8B-B14F-4D97-AF65-F5344CB8AC3E}">
        <p14:creationId xmlns:p14="http://schemas.microsoft.com/office/powerpoint/2010/main" val="423952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a:t>Similarity </a:t>
            </a:r>
            <a:r>
              <a:rPr lang="en-US" sz="2400" b="1" dirty="0"/>
              <a:t>measure</a:t>
            </a:r>
            <a:r>
              <a:rPr lang="en-US" sz="2400" dirty="0"/>
              <a:t> or </a:t>
            </a:r>
            <a:r>
              <a:rPr lang="en-US" sz="2400" b="1" dirty="0"/>
              <a:t>similarity function</a:t>
            </a:r>
            <a:endParaRPr lang="en-US" altLang="en-US" sz="2400" b="1" dirty="0"/>
          </a:p>
          <a:p>
            <a:pPr lvl="1">
              <a:spcBef>
                <a:spcPts val="1200"/>
              </a:spcBef>
            </a:pPr>
            <a:r>
              <a:rPr lang="en-US" sz="2400" dirty="0"/>
              <a:t>A real-valued function that quantifies the similarity between two objects</a:t>
            </a:r>
            <a:endParaRPr lang="en-US" altLang="en-US" sz="2400" b="1" dirty="0"/>
          </a:p>
          <a:p>
            <a:pPr lvl="1">
              <a:spcBef>
                <a:spcPts val="1200"/>
              </a:spcBef>
            </a:pPr>
            <a:r>
              <a:rPr lang="en-US" altLang="en-US" sz="2400" dirty="0"/>
              <a:t>Measure how two data objects are alike: The higher value, the more alike</a:t>
            </a:r>
          </a:p>
          <a:p>
            <a:pPr lvl="1">
              <a:spcBef>
                <a:spcPts val="1200"/>
              </a:spcBef>
            </a:pPr>
            <a:r>
              <a:rPr lang="en-US" altLang="en-US" sz="2400" dirty="0"/>
              <a:t>Often falls in the range [0,1]:  0: no similarity; 1: completely similar</a:t>
            </a:r>
          </a:p>
          <a:p>
            <a:pPr>
              <a:spcBef>
                <a:spcPts val="1200"/>
              </a:spcBef>
            </a:pPr>
            <a:r>
              <a:rPr lang="en-US" altLang="en-US" sz="2400" b="1" dirty="0"/>
              <a:t>Dissimilarity</a:t>
            </a:r>
            <a:r>
              <a:rPr lang="en-US" altLang="en-US" sz="2400" dirty="0"/>
              <a:t> (or </a:t>
            </a:r>
            <a:r>
              <a:rPr lang="en-US" altLang="en-US" sz="2400" b="1" dirty="0"/>
              <a:t>distance</a:t>
            </a:r>
            <a:r>
              <a:rPr lang="en-US" altLang="en-US" sz="2400" dirty="0"/>
              <a:t>) measure</a:t>
            </a:r>
          </a:p>
          <a:p>
            <a:pPr lvl="1">
              <a:spcBef>
                <a:spcPts val="1200"/>
              </a:spcBef>
            </a:pPr>
            <a:r>
              <a:rPr lang="en-US" altLang="en-US" sz="2400" dirty="0"/>
              <a:t>Numerical measure of how different two data objects are</a:t>
            </a:r>
          </a:p>
          <a:p>
            <a:pPr lvl="1">
              <a:spcBef>
                <a:spcPts val="1200"/>
              </a:spcBef>
            </a:pPr>
            <a:r>
              <a:rPr lang="en-US" altLang="en-US" sz="2400" dirty="0"/>
              <a:t>In some sense, the inverse of similarity: </a:t>
            </a:r>
            <a:r>
              <a:rPr lang="en-US" sz="2400" dirty="0"/>
              <a:t> The </a:t>
            </a:r>
            <a:r>
              <a:rPr lang="en-US" altLang="en-US" sz="2400" dirty="0"/>
              <a:t>lower, the more alike</a:t>
            </a:r>
          </a:p>
          <a:p>
            <a:pPr lvl="1">
              <a:spcBef>
                <a:spcPts val="1200"/>
              </a:spcBef>
            </a:pPr>
            <a:r>
              <a:rPr lang="en-US" altLang="en-US" sz="2400" dirty="0"/>
              <a:t>Minimum dissimilarity is often 0 (i.e., completely similar)</a:t>
            </a:r>
          </a:p>
          <a:p>
            <a:pPr lvl="1">
              <a:spcBef>
                <a:spcPts val="1200"/>
              </a:spcBef>
            </a:pPr>
            <a:r>
              <a:rPr lang="en-US" altLang="en-US" sz="2400" dirty="0"/>
              <a:t>Range [0, 1] or [0, ∞) , depending on the definition</a:t>
            </a:r>
          </a:p>
          <a:p>
            <a:pPr>
              <a:spcBef>
                <a:spcPts val="1200"/>
              </a:spcBef>
            </a:pPr>
            <a:r>
              <a:rPr lang="en-US" altLang="en-US" sz="2400" b="1" dirty="0"/>
              <a:t>Proximity</a:t>
            </a:r>
            <a:r>
              <a:rPr lang="en-US" altLang="en-US" sz="2400" dirty="0"/>
              <a:t> usually refers to either similarity or dissimilarity</a:t>
            </a:r>
          </a:p>
        </p:txBody>
      </p:sp>
    </p:spTree>
    <p:extLst>
      <p:ext uri="{BB962C8B-B14F-4D97-AF65-F5344CB8AC3E}">
        <p14:creationId xmlns:p14="http://schemas.microsoft.com/office/powerpoint/2010/main" val="2548003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Data Matrix and Dissimilarity Matrix</a:t>
            </a:r>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a:t>Data matrix</a:t>
            </a:r>
          </a:p>
          <a:p>
            <a:pPr lvl="1">
              <a:spcBef>
                <a:spcPts val="1200"/>
              </a:spcBef>
              <a:spcAft>
                <a:spcPts val="600"/>
              </a:spcAft>
            </a:pPr>
            <a:r>
              <a:rPr lang="en-US" altLang="en-US" sz="2400" dirty="0"/>
              <a:t>A data matrix of n data points with </a:t>
            </a:r>
            <a:r>
              <a:rPr lang="en-US" altLang="en-US" sz="2400" i="1" dirty="0"/>
              <a:t>l</a:t>
            </a:r>
            <a:r>
              <a:rPr lang="en-US" altLang="en-US" sz="2400" dirty="0"/>
              <a:t> dimensions</a:t>
            </a:r>
          </a:p>
          <a:p>
            <a:pPr>
              <a:spcBef>
                <a:spcPts val="1200"/>
              </a:spcBef>
              <a:spcAft>
                <a:spcPts val="600"/>
              </a:spcAft>
            </a:pPr>
            <a:r>
              <a:rPr lang="en-US" altLang="en-US" sz="2400" dirty="0"/>
              <a:t>Dissimilarity (distance) matrix</a:t>
            </a:r>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a:ea typeface="SimSun" panose="02010600030101010101" pitchFamily="2" charset="-122"/>
              </a:rPr>
              <a:t>) (typically metric)</a:t>
            </a:r>
            <a:endParaRPr lang="en-US" altLang="en-US" sz="2400" dirty="0"/>
          </a:p>
          <a:p>
            <a:pPr lvl="1">
              <a:spcBef>
                <a:spcPts val="1200"/>
              </a:spcBef>
              <a:spcAft>
                <a:spcPts val="600"/>
              </a:spcAft>
            </a:pPr>
            <a:r>
              <a:rPr lang="en-US" altLang="en-US" sz="2400" dirty="0"/>
              <a:t>Usually symmetric, thus a triangular matrix</a:t>
            </a:r>
          </a:p>
          <a:p>
            <a:pPr lvl="1">
              <a:spcBef>
                <a:spcPts val="1200"/>
              </a:spcBef>
              <a:spcAft>
                <a:spcPts val="600"/>
              </a:spcAft>
            </a:pPr>
            <a:r>
              <a:rPr lang="en-US" altLang="zh-CN" sz="2400" dirty="0">
                <a:solidFill>
                  <a:srgbClr val="FF0000"/>
                </a:solidFill>
                <a:ea typeface="SimSun" panose="02010600030101010101" pitchFamily="2" charset="-122"/>
              </a:rPr>
              <a:t>Distance functions </a:t>
            </a:r>
            <a:r>
              <a:rPr lang="en-US" altLang="zh-CN" sz="2400" dirty="0">
                <a:ea typeface="SimSun" panose="02010600030101010101" pitchFamily="2" charset="-122"/>
              </a:rPr>
              <a:t>are usually different for 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ordinal, ratio, and vector variables</a:t>
            </a:r>
          </a:p>
          <a:p>
            <a:pPr lvl="1">
              <a:spcBef>
                <a:spcPts val="1200"/>
              </a:spcBef>
              <a:spcAft>
                <a:spcPts val="600"/>
              </a:spcAft>
            </a:pPr>
            <a:r>
              <a:rPr lang="en-US" altLang="zh-CN" sz="2400" dirty="0">
                <a:ea typeface="SimSun" panose="02010600030101010101" pitchFamily="2" charset="-122"/>
              </a:rPr>
              <a:t>Weights can 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spid="_x0000_s17416" name="Equation" r:id="rId4" imgW="1549080" imgH="939600" progId="Equation.DSMT4">
                  <p:embed/>
                </p:oleObj>
              </mc:Choice>
              <mc:Fallback>
                <p:oleObj name="Equation" r:id="rId4" imgW="1549080" imgH="939600" progId="Equation.DSMT4">
                  <p:embed/>
                  <p:pic>
                    <p:nvPicPr>
                      <p:cNvPr id="8" name="Object 7"/>
                      <p:cNvPicPr/>
                      <p:nvPr/>
                    </p:nvPicPr>
                    <p:blipFill>
                      <a:blip r:embed="rId5"/>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spid="_x0000_s17417" name="Equation" r:id="rId6" imgW="1612800" imgH="914400" progId="Equation.DSMT4">
                  <p:embed/>
                </p:oleObj>
              </mc:Choice>
              <mc:Fallback>
                <p:oleObj name="Equation" r:id="rId6" imgW="1612800" imgH="914400" progId="Equation.DSMT4">
                  <p:embed/>
                  <p:pic>
                    <p:nvPicPr>
                      <p:cNvPr id="9" name="Object 8"/>
                      <p:cNvPicPr/>
                      <p:nvPr/>
                    </p:nvPicPr>
                    <p:blipFill>
                      <a:blip r:embed="rId7"/>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41794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0832123" cy="5282955"/>
          </a:xfrm>
          <a:noFill/>
        </p:spPr>
        <p:txBody>
          <a:bodyPr vert="horz" lIns="92075" tIns="46038" rIns="92075" bIns="46038" rtlCol="0">
            <a:noAutofit/>
          </a:bodyPr>
          <a:lstStyle/>
          <a:p>
            <a:pPr eaLnBrk="1" hangingPunct="1">
              <a:lnSpc>
                <a:spcPct val="110000"/>
              </a:lnSpc>
            </a:pPr>
            <a:r>
              <a:rPr lang="en-US" altLang="en-US" dirty="0">
                <a:latin typeface="Calibri" panose="020F0502020204030204" pitchFamily="34" charset="0"/>
              </a:rPr>
              <a:t>Z-score: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population,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Calculate the mean absolute deviation</a:t>
            </a: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spid="_x0000_s18446" name="Equation" r:id="rId4" imgW="2374900" imgH="419100" progId="Equation.3">
                  <p:embed/>
                </p:oleObj>
              </mc:Choice>
              <mc:Fallback>
                <p:oleObj name="Equation" r:id="rId4" imgW="2374900" imgH="419100" progId="Equation.3">
                  <p:embed/>
                  <p:pic>
                    <p:nvPicPr>
                      <p:cNvPr id="593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spid="_x0000_s18447" name="Equation" r:id="rId6" imgW="4343400" imgH="406400" progId="Equation.3">
                  <p:embed/>
                </p:oleObj>
              </mc:Choice>
              <mc:Fallback>
                <p:oleObj name="Equation" r:id="rId6" imgW="4343400" imgH="406400" progId="Equation.3">
                  <p:embed/>
                  <p:pic>
                    <p:nvPicPr>
                      <p:cNvPr id="5939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spid="_x0000_s18448" name="Equation" r:id="rId8" imgW="1409088" imgH="660113" progId="Equation.3">
                  <p:embed/>
                </p:oleObj>
              </mc:Choice>
              <mc:Fallback>
                <p:oleObj name="Equation" r:id="rId8" imgW="1409088" imgH="660113" progId="Equation.3">
                  <p:embed/>
                  <p:pic>
                    <p:nvPicPr>
                      <p:cNvPr id="5939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Grp="1"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spid="_x0000_s18449" name="Equation" r:id="rId10" imgW="952087" imgH="406224" progId="Equation.3">
                  <p:embed/>
                </p:oleObj>
              </mc:Choice>
              <mc:Fallback>
                <p:oleObj name="Equation" r:id="rId10" imgW="952087" imgH="406224" progId="Equation.3">
                  <p:embed/>
                  <p:pic>
                    <p:nvPicPr>
                      <p:cNvPr id="5940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5166469"/>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Data Matrix and Dissimilarity Matrix</a:t>
            </a:r>
          </a:p>
        </p:txBody>
      </p:sp>
      <p:graphicFrame>
        <p:nvGraphicFramePr>
          <p:cNvPr id="60420" name="Object 4"/>
          <p:cNvGraphicFramePr>
            <a:graphicFrameLocks noChangeAspect="1"/>
          </p:cNvGraphicFramePr>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spid="_x0000_s19467" name="Worksheet" r:id="rId4" imgW="1838249" imgH="857402" progId="Excel.Sheet.8">
                  <p:embed/>
                </p:oleObj>
              </mc:Choice>
              <mc:Fallback>
                <p:oleObj name="Worksheet" r:id="rId4" imgW="1838249" imgH="857402" progId="Excel.Sheet.8">
                  <p:embed/>
                  <p:pic>
                    <p:nvPicPr>
                      <p:cNvPr id="604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spid="_x0000_s19468" name="Worksheet" r:id="rId6" imgW="3057441" imgH="866747" progId="Excel.Sheet.8">
                  <p:embed/>
                </p:oleObj>
              </mc:Choice>
              <mc:Fallback>
                <p:oleObj name="Worksheet" r:id="rId6" imgW="3057441" imgH="866747" progId="Excel.Sheet.8">
                  <p:embed/>
                  <p:pic>
                    <p:nvPicPr>
                      <p:cNvPr id="6042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5" y="1325562"/>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Matrix</a:t>
            </a:r>
          </a:p>
        </p:txBody>
      </p:sp>
      <p:graphicFrame>
        <p:nvGraphicFramePr>
          <p:cNvPr id="60424" name="Object 12"/>
          <p:cNvGraphicFramePr>
            <a:graphicFrameLocks noChangeAspect="1"/>
          </p:cNvGraphicFramePr>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spid="_x0000_s19469" name="SmartDraw" r:id="rId8" imgW="4379976" imgH="5551932" progId="SmartDraw.2">
                  <p:embed/>
                </p:oleObj>
              </mc:Choice>
              <mc:Fallback>
                <p:oleObj name="SmartDraw" r:id="rId8" imgW="4379976" imgH="5551932" progId="SmartDraw.2">
                  <p:embed/>
                  <p:pic>
                    <p:nvPicPr>
                      <p:cNvPr id="604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4243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a:t>x</a:t>
            </a:r>
            <a:r>
              <a:rPr lang="en-US" altLang="en-US" sz="2400" baseline="-25000" dirty="0" err="1"/>
              <a:t>il</a:t>
            </a:r>
            <a:r>
              <a:rPr lang="en-US" altLang="en-US" sz="2400" dirty="0"/>
              <a:t>) 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a:t>x</a:t>
            </a:r>
            <a:r>
              <a:rPr lang="en-US" altLang="en-US" sz="2400" baseline="-25000" dirty="0" err="1"/>
              <a:t>jl</a:t>
            </a:r>
            <a:r>
              <a:rPr lang="en-US" altLang="en-US" sz="2400" dirty="0"/>
              <a:t>) are two </a:t>
            </a:r>
            <a:r>
              <a:rPr lang="en-US" altLang="en-US" sz="2400" i="1" dirty="0"/>
              <a:t>l</a:t>
            </a:r>
            <a:r>
              <a:rPr lang="en-US" altLang="en-US" sz="2400" dirty="0"/>
              <a:t>-dimensional data objects, and </a:t>
            </a:r>
            <a:r>
              <a:rPr lang="en-US" altLang="en-US" sz="2400" i="1" dirty="0"/>
              <a:t>p</a:t>
            </a:r>
            <a:r>
              <a:rPr lang="en-US" altLang="en-US" sz="2400" dirty="0"/>
              <a:t> is the order (the distance so defined is also called L-</a:t>
            </a:r>
            <a:r>
              <a:rPr lang="en-US" altLang="en-US" sz="2400" i="1" dirty="0"/>
              <a:t>p</a:t>
            </a:r>
            <a:r>
              <a:rPr lang="en-US" altLang="en-US" sz="2400" dirty="0"/>
              <a:t> norm)</a:t>
            </a:r>
          </a:p>
          <a:p>
            <a:pPr marL="381000" indent="-381000">
              <a:spcAft>
                <a:spcPts val="600"/>
              </a:spcAft>
            </a:pPr>
            <a:r>
              <a:rPr lang="en-US" altLang="en-US" sz="2400" dirty="0"/>
              <a:t>Properties</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(Positivity)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a:solidFill>
                  <a:srgbClr val="FF0000"/>
                </a:solidFill>
              </a:rPr>
              <a:t>metric</a:t>
            </a:r>
          </a:p>
          <a:p>
            <a:pPr marL="381000" indent="-381000" eaLnBrk="1" hangingPunct="1">
              <a:spcBef>
                <a:spcPts val="600"/>
              </a:spcBef>
              <a:spcAft>
                <a:spcPts val="600"/>
              </a:spcAft>
            </a:pPr>
            <a:r>
              <a:rPr lang="en-US" altLang="en-US" sz="2400" dirty="0"/>
              <a:t>Note:  There are nonmetric dissimilarities, e.g., set differences</a:t>
            </a:r>
          </a:p>
        </p:txBody>
      </p:sp>
      <p:graphicFrame>
        <p:nvGraphicFramePr>
          <p:cNvPr id="5" name="Object 4"/>
          <p:cNvGraphicFramePr>
            <a:graphicFrameLocks noChangeAspect="1"/>
          </p:cNvGraphicFramePr>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spid="_x0000_s20485" name="Equation" r:id="rId4" imgW="3162240" imgH="304560" progId="Equation.DSMT4">
                  <p:embed/>
                </p:oleObj>
              </mc:Choice>
              <mc:Fallback>
                <p:oleObj name="Equation" r:id="rId4" imgW="3162240" imgH="304560" progId="Equation.DSMT4">
                  <p:embed/>
                  <p:pic>
                    <p:nvPicPr>
                      <p:cNvPr id="5" name="Object 4"/>
                      <p:cNvPicPr/>
                      <p:nvPr/>
                    </p:nvPicPr>
                    <p:blipFill>
                      <a:blip r:embed="rId5"/>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386250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a:p>
        </p:txBody>
      </p:sp>
      <p:sp>
        <p:nvSpPr>
          <p:cNvPr id="62468" name="Rectangle 3"/>
          <p:cNvSpPr>
            <a:spLocks noGrp="1" noChangeArrowheads="1"/>
          </p:cNvSpPr>
          <p:nvPr>
            <p:ph type="body" sz="half" idx="1"/>
          </p:nvPr>
        </p:nvSpPr>
        <p:spPr>
          <a:xfrm>
            <a:off x="642795" y="1295400"/>
            <a:ext cx="10465807" cy="4055122"/>
          </a:xfrm>
        </p:spPr>
        <p:txBody>
          <a:bodyPr/>
          <a:lstStyle/>
          <a:p>
            <a:r>
              <a:rPr lang="en-US" altLang="en-US" i="1" dirty="0">
                <a:latin typeface="Calibri" panose="020F0502020204030204" pitchFamily="34" charset="0"/>
                <a:cs typeface="Times New Roman" panose="02020603050405020304" pitchFamily="18" charset="0"/>
              </a:rPr>
              <a:t>p</a:t>
            </a:r>
            <a:r>
              <a:rPr lang="en-US" altLang="en-US" dirty="0">
                <a:latin typeface="Calibri" panose="020F0502020204030204" pitchFamily="34" charset="0"/>
                <a:cs typeface="Times New Roman" panose="02020603050405020304" pitchFamily="18" charset="0"/>
              </a:rPr>
              <a:t> = 1: (L</a:t>
            </a:r>
            <a:r>
              <a:rPr lang="en-US" altLang="en-US" baseline="-30000" dirty="0">
                <a:latin typeface="Calibri" panose="020F0502020204030204" pitchFamily="34" charset="0"/>
                <a:cs typeface="Times New Roman" panose="02020603050405020304" pitchFamily="18" charset="0"/>
              </a:rPr>
              <a:t>1</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Manhattan (or city block) 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distance</a:t>
            </a:r>
          </a:p>
          <a:p>
            <a:pPr lvl="1" eaLnBrk="1" hangingPunct="1"/>
            <a:r>
              <a:rPr lang="en-US" altLang="en-US" dirty="0">
                <a:latin typeface="Calibri" panose="020F0502020204030204" pitchFamily="34" charset="0"/>
                <a:cs typeface="Times New Roman" panose="02020603050405020304" pitchFamily="18" charset="0"/>
              </a:rPr>
              <a:t>The 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spid="_x0000_s21512" name="Equation" r:id="rId4" imgW="2781000" imgH="241200" progId="Equation.DSMT4">
                  <p:embed/>
                </p:oleObj>
              </mc:Choice>
              <mc:Fallback>
                <p:oleObj name="Equation" r:id="rId4" imgW="2781000" imgH="241200" progId="Equation.DSMT4">
                  <p:embed/>
                  <p:pic>
                    <p:nvPicPr>
                      <p:cNvPr id="7" name="Object 6"/>
                      <p:cNvPicPr/>
                      <p:nvPr/>
                    </p:nvPicPr>
                    <p:blipFill>
                      <a:blip r:embed="rId5"/>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spid="_x0000_s21513" name="Equation" r:id="rId6" imgW="3124080" imgH="304560" progId="Equation.DSMT4">
                  <p:embed/>
                </p:oleObj>
              </mc:Choice>
              <mc:Fallback>
                <p:oleObj name="Equation" r:id="rId6" imgW="3124080" imgH="304560" progId="Equation.DSMT4">
                  <p:embed/>
                  <p:pic>
                    <p:nvPicPr>
                      <p:cNvPr id="9" name="Content Placeholder 8"/>
                      <p:cNvPicPr/>
                      <p:nvPr/>
                    </p:nvPicPr>
                    <p:blipFill>
                      <a:blip r:embed="rId7"/>
                      <a:stretch>
                        <a:fillRect/>
                      </a:stretch>
                    </p:blipFill>
                    <p:spPr>
                      <a:xfrm>
                        <a:off x="2757488" y="3552497"/>
                        <a:ext cx="7956550" cy="689303"/>
                      </a:xfrm>
                      <a:prstGeom prst="rect">
                        <a:avLst/>
                      </a:prstGeom>
                    </p:spPr>
                  </p:pic>
                </p:oleObj>
              </mc:Fallback>
            </mc:AlternateContent>
          </a:graphicData>
        </a:graphic>
      </p:graphicFrame>
      <p:pic>
        <p:nvPicPr>
          <p:cNvPr id="4" name="Picture 3"/>
          <p:cNvPicPr>
            <a:picLocks noChangeAspect="1"/>
          </p:cNvPicPr>
          <p:nvPr/>
        </p:nvPicPr>
        <p:blipFill>
          <a:blip r:embed="rId8"/>
          <a:stretch>
            <a:fillRect/>
          </a:stretch>
        </p:blipFill>
        <p:spPr>
          <a:xfrm>
            <a:off x="1334085" y="5350522"/>
            <a:ext cx="9774517" cy="691689"/>
          </a:xfrm>
          <a:prstGeom prst="rect">
            <a:avLst/>
          </a:prstGeom>
        </p:spPr>
      </p:pic>
    </p:spTree>
    <p:extLst>
      <p:ext uri="{BB962C8B-B14F-4D97-AF65-F5344CB8AC3E}">
        <p14:creationId xmlns:p14="http://schemas.microsoft.com/office/powerpoint/2010/main" val="3064198214"/>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Example: </a:t>
            </a:r>
            <a:r>
              <a:rPr lang="en-US" altLang="en-US" dirty="0" err="1"/>
              <a:t>Minkowski</a:t>
            </a:r>
            <a:r>
              <a:rPr lang="en-US" altLang="en-US" dirty="0"/>
              <a:t> Distance at Special Cases</a:t>
            </a:r>
          </a:p>
        </p:txBody>
      </p:sp>
      <p:graphicFrame>
        <p:nvGraphicFramePr>
          <p:cNvPr id="63493" name="Object 4"/>
          <p:cNvGraphicFramePr>
            <a:graphicFrameLocks noChangeAspect="1"/>
          </p:cNvGraphicFramePr>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spid="_x0000_s22545" name="Worksheet" r:id="rId4" imgW="1838249" imgH="819302" progId="Excel.Sheet.8">
                  <p:embed/>
                </p:oleObj>
              </mc:Choice>
              <mc:Fallback>
                <p:oleObj name="Worksheet" r:id="rId4" imgW="1838249" imgH="819302" progId="Excel.Sheet.8">
                  <p:embed/>
                  <p:pic>
                    <p:nvPicPr>
                      <p:cNvPr id="6349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spid="_x0000_s22546" name="Worksheet" r:id="rId6" imgW="3057449" imgH="819302" progId="Excel.Sheet.8">
                  <p:embed/>
                </p:oleObj>
              </mc:Choice>
              <mc:Fallback>
                <p:oleObj name="Worksheet" r:id="rId6" imgW="3057449" imgH="819302" progId="Excel.Sheet.8">
                  <p:embed/>
                  <p:pic>
                    <p:nvPicPr>
                      <p:cNvPr id="6349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spid="_x0000_s22547" name="Worksheet" r:id="rId8" imgW="3057449" imgH="819302" progId="Excel.Sheet.8">
                  <p:embed/>
                </p:oleObj>
              </mc:Choice>
              <mc:Fallback>
                <p:oleObj name="Worksheet" r:id="rId8" imgW="3057449" imgH="819302" progId="Excel.Sheet.8">
                  <p:embed/>
                  <p:pic>
                    <p:nvPicPr>
                      <p:cNvPr id="6349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spid="_x0000_s22548" name="Worksheet" r:id="rId10" imgW="3057449" imgH="838200" progId="Excel.Sheet.8">
                  <p:embed/>
                </p:oleObj>
              </mc:Choice>
              <mc:Fallback>
                <p:oleObj name="Worksheet" r:id="rId10" imgW="3057449" imgH="838200" progId="Excel.Sheet.8">
                  <p:embed/>
                  <p:pic>
                    <p:nvPicPr>
                      <p:cNvPr id="6349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a:latin typeface="+mn-lt"/>
                <a:cs typeface="Times New Roman" panose="02020603050405020304" pitchFamily="18" charset="0"/>
              </a:rPr>
              <a:t>L</a:t>
            </a:r>
            <a:r>
              <a:rPr lang="en-US" altLang="en-US" sz="2400" b="1" baseline="-30000" dirty="0">
                <a:latin typeface="+mn-lt"/>
                <a:cs typeface="Times New Roman" panose="02020603050405020304" pitchFamily="18" charset="0"/>
                <a:sym typeface="Symbol" panose="05050102010706020507" pitchFamily="18" charset="2"/>
              </a:rPr>
              <a:t></a:t>
            </a:r>
            <a:r>
              <a:rPr lang="en-US" altLang="en-US" sz="2400" b="1" dirty="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spid="_x0000_s22549" name="SmartDraw" r:id="rId12" imgW="4379976" imgH="5551932" progId="SmartDraw.2">
                  <p:embed/>
                </p:oleObj>
              </mc:Choice>
              <mc:Fallback>
                <p:oleObj name="SmartDraw" r:id="rId12" imgW="4379976" imgH="5551932" progId="SmartDraw.2">
                  <p:embed/>
                  <p:pic>
                    <p:nvPicPr>
                      <p:cNvPr id="6350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09417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a:latin typeface="Calibri" panose="020F0502020204030204" pitchFamily="34" charset="0"/>
              </a:rPr>
              <a:t>A 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a:latin typeface="Calibri" panose="020F0502020204030204" pitchFamily="34" charset="0"/>
            </a:endParaRPr>
          </a:p>
          <a:p>
            <a:pPr>
              <a:lnSpc>
                <a:spcPct val="150000"/>
              </a:lnSpc>
            </a:pPr>
            <a:r>
              <a:rPr lang="en-US" altLang="en-US" sz="2400" dirty="0">
                <a:latin typeface="Calibri" panose="020F0502020204030204" pitchFamily="34" charset="0"/>
              </a:rPr>
              <a:t>Distance measure for symmetric binary variables: </a:t>
            </a:r>
          </a:p>
          <a:p>
            <a:pPr>
              <a:lnSpc>
                <a:spcPct val="150000"/>
              </a:lnSpc>
            </a:pPr>
            <a:r>
              <a:rPr lang="en-US" altLang="en-US" sz="2400" dirty="0">
                <a:latin typeface="Calibri" panose="020F0502020204030204" pitchFamily="34" charset="0"/>
              </a:rPr>
              <a:t>Distance 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a:t>(a concept discussed in Pattern Discovery)</a:t>
            </a:r>
          </a:p>
        </p:txBody>
      </p:sp>
    </p:spTree>
    <p:extLst>
      <p:ext uri="{BB962C8B-B14F-4D97-AF65-F5344CB8AC3E}">
        <p14:creationId xmlns:p14="http://schemas.microsoft.com/office/powerpoint/2010/main" val="741213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a:t>Types of Data Sets: (4) </a:t>
            </a:r>
            <a:r>
              <a:rPr lang="en-US" altLang="en-US" sz="3600" dirty="0">
                <a:cs typeface="Times New Roman" panose="02020603050405020304" pitchFamily="18" charset="0"/>
              </a:rPr>
              <a:t>Spatial, image and multimedia Data</a:t>
            </a:r>
            <a:endParaRPr lang="en-US" altLang="en-US" sz="3600" dirty="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Spatial data: maps</a:t>
            </a: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r>
              <a:rPr lang="en-US" altLang="en-US" sz="2400" dirty="0">
                <a:cs typeface="Times New Roman" panose="02020603050405020304" pitchFamily="18" charset="0"/>
              </a:rPr>
              <a:t>Image 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a:t>Example: Dissimilarity between Asymmetric Binary Variables</a:t>
            </a:r>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dirty="0"/>
              <a:t>Gender is a symmetric attribute (not counted in)</a:t>
            </a:r>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be 0</a:t>
            </a:r>
          </a:p>
          <a:p>
            <a:pPr>
              <a:spcAft>
                <a:spcPts val="600"/>
              </a:spcAft>
            </a:pPr>
            <a:r>
              <a:rPr lang="en-US" altLang="en-US" sz="2400" dirty="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spid="_x0000_s23560" name="Document" r:id="rId4" imgW="6819900" imgH="1475232" progId="Word.Document.8">
                  <p:embed/>
                </p:oleObj>
              </mc:Choice>
              <mc:Fallback>
                <p:oleObj name="Document" r:id="rId4" imgW="6819900" imgH="1475232" progId="Word.Document.8">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spid="_x0000_s23561" name="Equation" r:id="rId6" imgW="2019300" imgH="1219200" progId="Equation.3">
                  <p:embed/>
                </p:oleObj>
              </mc:Choice>
              <mc:Fallback>
                <p:oleObj name="Equation" r:id="rId6" imgW="2019300" imgH="1219200" progId="Equation.3">
                  <p:embed/>
                  <p:pic>
                    <p:nvPicPr>
                      <p:cNvPr id="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82480">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a:t>Jack</a:t>
            </a:r>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a:t>Mary</a:t>
            </a:r>
          </a:p>
        </p:txBody>
      </p:sp>
      <p:graphicFrame>
        <p:nvGraphicFramePr>
          <p:cNvPr id="9" name="Table 8"/>
          <p:cNvGraphicFramePr>
            <a:graphicFrameLocks noGrp="1"/>
          </p:cNvGraphicFramePr>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5901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2</a:t>
                      </a:r>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a:t>Jim</a:t>
            </a:r>
          </a:p>
        </p:txBody>
      </p:sp>
      <p:graphicFrame>
        <p:nvGraphicFramePr>
          <p:cNvPr id="11" name="Table 10"/>
          <p:cNvGraphicFramePr>
            <a:graphicFrameLocks noGrp="1"/>
          </p:cNvGraphicFramePr>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16230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a:t>Jim</a:t>
            </a:r>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a:t>Mary</a:t>
            </a:r>
          </a:p>
        </p:txBody>
      </p:sp>
      <p:pic>
        <p:nvPicPr>
          <p:cNvPr id="14" name="Picture 31" descr="eqbinaryasy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a:t>Jack</a:t>
            </a:r>
          </a:p>
        </p:txBody>
      </p:sp>
    </p:spTree>
    <p:extLst>
      <p:ext uri="{BB962C8B-B14F-4D97-AF65-F5344CB8AC3E}">
        <p14:creationId xmlns:p14="http://schemas.microsoft.com/office/powerpoint/2010/main" val="2745692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a:t>Categorical data, also called nominal attributes</a:t>
            </a:r>
          </a:p>
          <a:p>
            <a:pPr lvl="1">
              <a:lnSpc>
                <a:spcPct val="150000"/>
              </a:lnSpc>
            </a:pPr>
            <a:r>
              <a:rPr lang="en-US" altLang="en-US" sz="2400" dirty="0"/>
              <a:t> Example:  Color (red, yellow, blue, green), profession, etc.  </a:t>
            </a:r>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a:p>
          <a:p>
            <a:pPr>
              <a:lnSpc>
                <a:spcPct val="150000"/>
              </a:lnSpc>
            </a:pPr>
            <a:r>
              <a:rPr lang="en-US" altLang="en-US" sz="2400" u="sng" dirty="0"/>
              <a:t>Method 2</a:t>
            </a:r>
            <a:r>
              <a:rPr lang="en-US" altLang="en-US" sz="2400" dirty="0"/>
              <a:t>: Use a large number of binary attributes</a:t>
            </a:r>
          </a:p>
          <a:p>
            <a:pPr lvl="1">
              <a:lnSpc>
                <a:spcPct val="150000"/>
              </a:lnSpc>
            </a:pPr>
            <a:r>
              <a:rPr lang="en-US" altLang="en-US" sz="2400" dirty="0"/>
              <a:t>Creating 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spid="_x0000_s24581" name="Equation" r:id="rId4" imgW="1384300" imgH="469900" progId="Equation.3">
                  <p:embed/>
                </p:oleObj>
              </mc:Choice>
              <mc:Fallback>
                <p:oleObj name="Equation" r:id="rId4" imgW="1384300" imgH="469900" progId="Equation.3">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65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Ordinal Variables</a:t>
            </a:r>
          </a:p>
        </p:txBody>
      </p:sp>
      <p:sp>
        <p:nvSpPr>
          <p:cNvPr id="4100" name="Rectangle 3"/>
          <p:cNvSpPr>
            <a:spLocks noGrp="1" noChangeArrowheads="1"/>
          </p:cNvSpPr>
          <p:nvPr>
            <p:ph type="body" idx="1"/>
          </p:nvPr>
        </p:nvSpPr>
        <p:spPr>
          <a:xfrm>
            <a:off x="624690" y="1233409"/>
            <a:ext cx="9719460" cy="5450312"/>
          </a:xfrm>
        </p:spPr>
        <p:txBody>
          <a:bodyPr/>
          <a:lstStyle/>
          <a:p>
            <a:pPr>
              <a:spcAft>
                <a:spcPts val="600"/>
              </a:spcAft>
            </a:pPr>
            <a:r>
              <a:rPr lang="en-US" altLang="en-US" sz="2400" dirty="0"/>
              <a:t>An ordinal variable can be discrete or continuous</a:t>
            </a:r>
          </a:p>
          <a:p>
            <a:pPr>
              <a:spcAft>
                <a:spcPts val="600"/>
              </a:spcAft>
            </a:pPr>
            <a:r>
              <a:rPr lang="en-US" altLang="en-US" sz="2400" dirty="0"/>
              <a:t>Order is important, e.g., rank (e.g., freshman, sophomore, junior, senior)</a:t>
            </a:r>
          </a:p>
          <a:p>
            <a:pPr>
              <a:spcAft>
                <a:spcPts val="600"/>
              </a:spcAft>
            </a:pPr>
            <a:r>
              <a:rPr lang="en-US" altLang="en-US" sz="2400" dirty="0"/>
              <a:t>Can be treated like interval-scaled </a:t>
            </a:r>
          </a:p>
          <a:p>
            <a:pPr lvl="1">
              <a:spcAft>
                <a:spcPts val="600"/>
              </a:spcAft>
            </a:pPr>
            <a:r>
              <a:rPr lang="en-US" altLang="en-US" sz="2400" dirty="0"/>
              <a:t>Replace </a:t>
            </a:r>
            <a:r>
              <a:rPr lang="en-US" altLang="en-US" sz="2400" i="1" dirty="0"/>
              <a:t>an ordinal variable value</a:t>
            </a:r>
            <a:r>
              <a:rPr lang="en-US" altLang="en-US" sz="2400" dirty="0"/>
              <a:t> by its rank:</a:t>
            </a:r>
          </a:p>
          <a:p>
            <a:pPr lvl="1">
              <a:spcAft>
                <a:spcPts val="600"/>
              </a:spcAft>
            </a:pPr>
            <a:r>
              <a:rPr lang="en-US" altLang="en-US" sz="2400" dirty="0"/>
              <a:t>Map 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by </a:t>
            </a:r>
          </a:p>
          <a:p>
            <a:pPr lvl="1">
              <a:spcAft>
                <a:spcPts val="600"/>
              </a:spcAft>
            </a:pPr>
            <a:endParaRPr lang="en-US" altLang="en-US" sz="2400" dirty="0"/>
          </a:p>
          <a:p>
            <a:pPr lvl="2">
              <a:spcAft>
                <a:spcPts val="600"/>
              </a:spcAft>
            </a:pPr>
            <a:r>
              <a:rPr lang="en-US" altLang="en-US" sz="2400" dirty="0"/>
              <a:t>Example:  freshman: 0; sophomore: 1/3; junior: 2/3; senior 1</a:t>
            </a:r>
          </a:p>
          <a:p>
            <a:pPr lvl="3">
              <a:spcAft>
                <a:spcPts val="600"/>
              </a:spcAft>
            </a:pPr>
            <a:r>
              <a:rPr lang="en-US" altLang="en-US" sz="2400" dirty="0"/>
              <a:t>Then distance:  d(freshman, senior) = 1, d(junior, senior) = 1/3</a:t>
            </a:r>
          </a:p>
          <a:p>
            <a:pPr lvl="1">
              <a:spcAft>
                <a:spcPts val="600"/>
              </a:spcAft>
            </a:pPr>
            <a:r>
              <a:rPr lang="en-US" altLang="en-US" sz="2400" dirty="0"/>
              <a:t>Compute the dissimilarity using methods for interval-scaled variables</a:t>
            </a:r>
          </a:p>
        </p:txBody>
      </p:sp>
      <p:graphicFrame>
        <p:nvGraphicFramePr>
          <p:cNvPr id="7" name="Object 6"/>
          <p:cNvGraphicFramePr>
            <a:graphicFrameLocks noChangeAspect="1"/>
          </p:cNvGraphicFramePr>
          <p:nvPr/>
        </p:nvGraphicFramePr>
        <p:xfrm>
          <a:off x="4217843" y="3655147"/>
          <a:ext cx="1612900" cy="960437"/>
        </p:xfrm>
        <a:graphic>
          <a:graphicData uri="http://schemas.openxmlformats.org/presentationml/2006/ole">
            <mc:AlternateContent xmlns:mc="http://schemas.openxmlformats.org/markup-compatibility/2006">
              <mc:Choice xmlns:v="urn:schemas-microsoft-com:vml" Requires="v">
                <p:oleObj spid="_x0000_s25608" name="Equation" r:id="rId4" imgW="787320" imgH="469800" progId="Equation.DSMT4">
                  <p:embed/>
                </p:oleObj>
              </mc:Choice>
              <mc:Fallback>
                <p:oleObj name="Equation" r:id="rId4" imgW="787320" imgH="469800" progId="Equation.DSMT4">
                  <p:embed/>
                  <p:pic>
                    <p:nvPicPr>
                      <p:cNvPr id="7" name="Object 6"/>
                      <p:cNvPicPr/>
                      <p:nvPr/>
                    </p:nvPicPr>
                    <p:blipFill>
                      <a:blip r:embed="rId5"/>
                      <a:stretch>
                        <a:fillRect/>
                      </a:stretch>
                    </p:blipFill>
                    <p:spPr>
                      <a:xfrm>
                        <a:off x="4217843" y="3655147"/>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7252853" y="2772930"/>
          <a:ext cx="1841946" cy="551295"/>
        </p:xfrm>
        <a:graphic>
          <a:graphicData uri="http://schemas.openxmlformats.org/presentationml/2006/ole">
            <mc:AlternateContent xmlns:mc="http://schemas.openxmlformats.org/markup-compatibility/2006">
              <mc:Choice xmlns:v="urn:schemas-microsoft-com:vml" Requires="v">
                <p:oleObj spid="_x0000_s25609" name="Equation" r:id="rId6" imgW="914400" imgH="241200" progId="Equation.DSMT4">
                  <p:embed/>
                </p:oleObj>
              </mc:Choice>
              <mc:Fallback>
                <p:oleObj name="Equation" r:id="rId6" imgW="914400" imgH="241200" progId="Equation.DSMT4">
                  <p:embed/>
                  <p:pic>
                    <p:nvPicPr>
                      <p:cNvPr id="8" name="Object 7"/>
                      <p:cNvPicPr/>
                      <p:nvPr/>
                    </p:nvPicPr>
                    <p:blipFill>
                      <a:blip r:embed="rId7"/>
                      <a:stretch>
                        <a:fillRect/>
                      </a:stretch>
                    </p:blipFill>
                    <p:spPr>
                      <a:xfrm>
                        <a:off x="7252853" y="2772930"/>
                        <a:ext cx="1841946" cy="551295"/>
                      </a:xfrm>
                      <a:prstGeom prst="rect">
                        <a:avLst/>
                      </a:prstGeom>
                    </p:spPr>
                  </p:pic>
                </p:oleObj>
              </mc:Fallback>
            </mc:AlternateContent>
          </a:graphicData>
        </a:graphic>
      </p:graphicFrame>
    </p:spTree>
    <p:extLst>
      <p:ext uri="{BB962C8B-B14F-4D97-AF65-F5344CB8AC3E}">
        <p14:creationId xmlns:p14="http://schemas.microsoft.com/office/powerpoint/2010/main" val="2039135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a:latin typeface="Calibri" panose="020F0502020204030204" pitchFamily="34" charset="0"/>
              </a:rPr>
              <a:t>A dataset may contain all attribute types</a:t>
            </a:r>
          </a:p>
          <a:p>
            <a:pPr lvl="1">
              <a:spcAft>
                <a:spcPts val="600"/>
              </a:spcAft>
            </a:pPr>
            <a:r>
              <a:rPr lang="en-US" altLang="en-US" sz="2400" dirty="0">
                <a:latin typeface="Calibri" panose="020F0502020204030204" pitchFamily="34" charset="0"/>
              </a:rPr>
              <a:t>Nominal, symmetric binary, asymmetric binary, numeric, and ordinal</a:t>
            </a:r>
          </a:p>
          <a:p>
            <a:pPr>
              <a:spcAft>
                <a:spcPts val="600"/>
              </a:spcAft>
            </a:pPr>
            <a:r>
              <a:rPr lang="en-US" altLang="en-US" sz="2400" dirty="0">
                <a:latin typeface="Calibri" panose="020F0502020204030204" pitchFamily="34" charset="0"/>
              </a:rPr>
              <a:t>One may use a weighted formula to combine their effects:</a:t>
            </a: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Use the normalized distance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binary or nominal: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jf</a:t>
            </a:r>
            <a:r>
              <a:rPr lang="en-US" altLang="en-US" sz="2400" dirty="0">
                <a:latin typeface="Calibri" panose="020F0502020204030204" pitchFamily="34" charset="0"/>
              </a:rPr>
              <a:t>; 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ordinal</a:t>
            </a:r>
          </a:p>
          <a:p>
            <a:pPr lvl="2">
              <a:spcAft>
                <a:spcPts val="600"/>
              </a:spcAft>
            </a:pPr>
            <a:r>
              <a:rPr lang="en-US" altLang="en-US" sz="2400" dirty="0">
                <a:latin typeface="Calibri" panose="020F0502020204030204" pitchFamily="34" charset="0"/>
              </a:rPr>
              <a:t>Compute ranks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(where                       )</a:t>
            </a: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interval-scaled</a:t>
            </a:r>
          </a:p>
        </p:txBody>
      </p:sp>
      <p:graphicFrame>
        <p:nvGraphicFramePr>
          <p:cNvPr id="6" name="Object 5"/>
          <p:cNvGraphicFramePr>
            <a:graphicFrameLocks noChangeAspect="1"/>
          </p:cNvGraphicFramePr>
          <p:nvPr/>
        </p:nvGraphicFramePr>
        <p:xfrm>
          <a:off x="4553894" y="5582819"/>
          <a:ext cx="1612900" cy="960437"/>
        </p:xfrm>
        <a:graphic>
          <a:graphicData uri="http://schemas.openxmlformats.org/presentationml/2006/ole">
            <mc:AlternateContent xmlns:mc="http://schemas.openxmlformats.org/markup-compatibility/2006">
              <mc:Choice xmlns:v="urn:schemas-microsoft-com:vml" Requires="v">
                <p:oleObj spid="_x0000_s26632" name="Equation" r:id="rId4" imgW="787320" imgH="469800" progId="Equation.DSMT4">
                  <p:embed/>
                </p:oleObj>
              </mc:Choice>
              <mc:Fallback>
                <p:oleObj name="Equation" r:id="rId4" imgW="787320" imgH="469800" progId="Equation.DSMT4">
                  <p:embed/>
                  <p:pic>
                    <p:nvPicPr>
                      <p:cNvPr id="6" name="Object 5"/>
                      <p:cNvPicPr/>
                      <p:nvPr/>
                    </p:nvPicPr>
                    <p:blipFill>
                      <a:blip r:embed="rId5"/>
                      <a:stretch>
                        <a:fillRect/>
                      </a:stretch>
                    </p:blipFill>
                    <p:spPr>
                      <a:xfrm>
                        <a:off x="4553894" y="558281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spid="_x0000_s26633" name="Equation" r:id="rId6" imgW="1269720" imgH="888840" progId="Equation.DSMT4">
                  <p:embed/>
                </p:oleObj>
              </mc:Choice>
              <mc:Fallback>
                <p:oleObj name="Equation" r:id="rId6" imgW="1269720" imgH="888840" progId="Equation.DSMT4">
                  <p:embed/>
                  <p:pic>
                    <p:nvPicPr>
                      <p:cNvPr id="7" name="Object 6"/>
                      <p:cNvPicPr/>
                      <p:nvPr/>
                    </p:nvPicPr>
                    <p:blipFill>
                      <a:blip r:embed="rId7"/>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34921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dirty="0"/>
              <a:t>Other vector objects: Gene features in micro-arrays </a:t>
            </a:r>
          </a:p>
          <a:p>
            <a:r>
              <a:rPr lang="en-US" altLang="en-US" sz="2400" dirty="0"/>
              <a:t>Applications: Information retrieval, biologic taxonomy, gene feature mapping, etc.</a:t>
            </a:r>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99" y="2261608"/>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nvGraphicFramePr>
        <p:xfrm>
          <a:off x="3285377" y="4986106"/>
          <a:ext cx="3140075" cy="849312"/>
        </p:xfrm>
        <a:graphic>
          <a:graphicData uri="http://schemas.openxmlformats.org/presentationml/2006/ole">
            <mc:AlternateContent xmlns:mc="http://schemas.openxmlformats.org/markup-compatibility/2006">
              <mc:Choice xmlns:v="urn:schemas-microsoft-com:vml" Requires="v">
                <p:oleObj spid="_x0000_s27653" name="Equation" r:id="rId5" imgW="1600200" imgH="431640" progId="Equation.DSMT4">
                  <p:embed/>
                </p:oleObj>
              </mc:Choice>
              <mc:Fallback>
                <p:oleObj name="Equation" r:id="rId5" imgW="1600200" imgH="431640" progId="Equation.DSMT4">
                  <p:embed/>
                  <p:pic>
                    <p:nvPicPr>
                      <p:cNvPr id="5" name="Object 4"/>
                      <p:cNvPicPr/>
                      <p:nvPr/>
                    </p:nvPicPr>
                    <p:blipFill>
                      <a:blip r:embed="rId6"/>
                      <a:stretch>
                        <a:fillRect/>
                      </a:stretch>
                    </p:blipFill>
                    <p:spPr>
                      <a:xfrm>
                        <a:off x="3285377" y="4986106"/>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2568450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Calculating Cosine Similarity</a:t>
            </a:r>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(5, 0, 3, 0, 2, 0, 0, 2, 0, 0)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b="1" dirty="0">
                <a:cs typeface="Times New Roman" panose="02020603050405020304" pitchFamily="18" charset="0"/>
              </a:rPr>
              <a:t> =  </a:t>
            </a:r>
            <a:r>
              <a:rPr lang="en-US" altLang="en-US" sz="2400" dirty="0">
                <a:cs typeface="Times New Roman" panose="02020603050405020304" pitchFamily="18" charset="0"/>
              </a:rPr>
              <a:t>(3, 0, 2, 0, 1, 1, 0, 1, 0, 1)</a:t>
            </a:r>
          </a:p>
          <a:p>
            <a:pPr lvl="1" algn="just"/>
            <a:r>
              <a:rPr lang="en-US" altLang="en-US" sz="2400" dirty="0">
                <a:cs typeface="Times New Roman" panose="02020603050405020304" pitchFamily="18" charset="0"/>
              </a:rPr>
              <a:t>First, calculate vector dot product</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5 X 3 + 0 X 0 + 3 X 2 + 0 X 0 + 2 X 1 + 0 X 1 + 0 X 1 + 2 X 1 + 0 X 0 + 0 X 1 = 25</a:t>
            </a:r>
          </a:p>
          <a:p>
            <a:pPr lvl="1" algn="just"/>
            <a:r>
              <a:rPr lang="en-US" altLang="en-US" sz="2400" dirty="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r>
              <a:rPr lang="en-US" altLang="en-US" sz="2400" dirty="0">
                <a:cs typeface="Times New Roman" panose="02020603050405020304" pitchFamily="18" charset="0"/>
              </a:rPr>
              <a:t>Calculate cosine similarity:  cos(</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 = 25/ (6.481 X 4.12) = 0.94</a:t>
            </a:r>
          </a:p>
        </p:txBody>
      </p:sp>
      <p:graphicFrame>
        <p:nvGraphicFramePr>
          <p:cNvPr id="4" name="Object 3"/>
          <p:cNvGraphicFramePr>
            <a:graphicFrameLocks noChangeAspect="1"/>
          </p:cNvGraphicFramePr>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spid="_x0000_s28683" name="Equation" r:id="rId4" imgW="4927320" imgH="253800" progId="Equation.DSMT4">
                  <p:embed/>
                </p:oleObj>
              </mc:Choice>
              <mc:Fallback>
                <p:oleObj name="Equation" r:id="rId4" imgW="4927320" imgH="253800" progId="Equation.DSMT4">
                  <p:embed/>
                  <p:pic>
                    <p:nvPicPr>
                      <p:cNvPr id="4" name="Object 3"/>
                      <p:cNvPicPr/>
                      <p:nvPr/>
                    </p:nvPicPr>
                    <p:blipFill>
                      <a:blip r:embed="rId5"/>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spid="_x0000_s28684" name="Equation" r:id="rId6" imgW="4673520" imgH="253800" progId="Equation.DSMT4">
                  <p:embed/>
                </p:oleObj>
              </mc:Choice>
              <mc:Fallback>
                <p:oleObj name="Equation" r:id="rId6" imgW="4673520" imgH="253800" progId="Equation.DSMT4">
                  <p:embed/>
                  <p:pic>
                    <p:nvPicPr>
                      <p:cNvPr id="5" name="Object 4"/>
                      <p:cNvPicPr/>
                      <p:nvPr/>
                    </p:nvPicPr>
                    <p:blipFill>
                      <a:blip r:embed="rId7"/>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980066" y="1305379"/>
          <a:ext cx="3140075" cy="849312"/>
        </p:xfrm>
        <a:graphic>
          <a:graphicData uri="http://schemas.openxmlformats.org/presentationml/2006/ole">
            <mc:AlternateContent xmlns:mc="http://schemas.openxmlformats.org/markup-compatibility/2006">
              <mc:Choice xmlns:v="urn:schemas-microsoft-com:vml" Requires="v">
                <p:oleObj spid="_x0000_s28685" name="Equation" r:id="rId8" imgW="1600200" imgH="431640" progId="Equation.DSMT4">
                  <p:embed/>
                </p:oleObj>
              </mc:Choice>
              <mc:Fallback>
                <p:oleObj name="Equation" r:id="rId8" imgW="1600200" imgH="431640" progId="Equation.DSMT4">
                  <p:embed/>
                  <p:pic>
                    <p:nvPicPr>
                      <p:cNvPr id="7" name="Object 6"/>
                      <p:cNvPicPr/>
                      <p:nvPr/>
                    </p:nvPicPr>
                    <p:blipFill>
                      <a:blip r:embed="rId9"/>
                      <a:stretch>
                        <a:fillRect/>
                      </a:stretch>
                    </p:blipFill>
                    <p:spPr>
                      <a:xfrm>
                        <a:off x="2980066" y="1305379"/>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1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mage result for K-L diver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14" y="1172839"/>
            <a:ext cx="5970063" cy="4340978"/>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0" y="0"/>
            <a:ext cx="12192000" cy="1143000"/>
          </a:xfrm>
        </p:spPr>
        <p:txBody>
          <a:bodyPr vert="horz" lIns="92075" tIns="46038" rIns="92075" bIns="46038" rtlCol="0" anchor="ctr">
            <a:normAutofit fontScale="90000"/>
          </a:bodyPr>
          <a:lstStyle/>
          <a:p>
            <a:pPr eaLnBrk="1" hangingPunct="1">
              <a:defRPr/>
            </a:pPr>
            <a:r>
              <a:rPr lang="en-US" dirty="0">
                <a:solidFill>
                  <a:srgbClr val="170981"/>
                </a:solidFill>
              </a:rPr>
              <a:t> </a:t>
            </a:r>
            <a:r>
              <a:rPr lang="en-US" sz="4200" dirty="0"/>
              <a:t>KL Divergence: Comparing Two Probability Distributions </a:t>
            </a:r>
          </a:p>
        </p:txBody>
      </p:sp>
      <p:sp>
        <p:nvSpPr>
          <p:cNvPr id="66564" name="Rectangle 3"/>
          <p:cNvSpPr>
            <a:spLocks noGrp="1" noChangeArrowheads="1"/>
          </p:cNvSpPr>
          <p:nvPr>
            <p:ph type="body" idx="1"/>
          </p:nvPr>
        </p:nvSpPr>
        <p:spPr>
          <a:xfrm>
            <a:off x="436468" y="1107140"/>
            <a:ext cx="5735732" cy="5410200"/>
          </a:xfrm>
        </p:spPr>
        <p:txBody>
          <a:bodyPr vert="horz" lIns="92075" tIns="46038" rIns="92075" bIns="46038" rtlCol="0">
            <a:noAutofit/>
          </a:bodyPr>
          <a:lstStyle/>
          <a:p>
            <a:pPr>
              <a:spcBef>
                <a:spcPts val="200"/>
              </a:spcBef>
              <a:defRPr/>
            </a:pPr>
            <a:r>
              <a:rPr lang="en-US" sz="2400" i="1" dirty="0"/>
              <a:t>The </a:t>
            </a:r>
            <a:r>
              <a:rPr lang="en-US" sz="2400" i="1" dirty="0" err="1"/>
              <a:t>Kullback-Leibler</a:t>
            </a:r>
            <a:r>
              <a:rPr lang="en-US" sz="2400" i="1" dirty="0"/>
              <a:t> (KL) divergence: </a:t>
            </a:r>
            <a:r>
              <a:rPr lang="en-US" sz="2400" dirty="0"/>
              <a:t> Measure the difference between two probability distributions over the same variable </a:t>
            </a:r>
            <a:r>
              <a:rPr lang="en-US" sz="2400" i="1" dirty="0"/>
              <a:t>x</a:t>
            </a:r>
            <a:endParaRPr lang="en-US" sz="2400" dirty="0"/>
          </a:p>
          <a:p>
            <a:pPr lvl="1" indent="-342900">
              <a:spcBef>
                <a:spcPts val="200"/>
              </a:spcBef>
              <a:defRPr/>
            </a:pPr>
            <a:r>
              <a:rPr lang="en-US" sz="2400" dirty="0"/>
              <a:t>From information theory, closely related to </a:t>
            </a:r>
            <a:r>
              <a:rPr lang="en-US" sz="2400" i="1" dirty="0"/>
              <a:t>relative entropy</a:t>
            </a:r>
            <a:r>
              <a:rPr lang="en-US" sz="2400" dirty="0"/>
              <a:t>, </a:t>
            </a:r>
            <a:r>
              <a:rPr lang="en-US" sz="2400" i="1" dirty="0"/>
              <a:t>information divergence</a:t>
            </a:r>
            <a:r>
              <a:rPr lang="en-US" sz="2400" dirty="0"/>
              <a:t>, and </a:t>
            </a:r>
            <a:r>
              <a:rPr lang="en-US" sz="2400" i="1" dirty="0"/>
              <a:t>information for discrimination</a:t>
            </a:r>
          </a:p>
          <a:p>
            <a:pPr>
              <a:spcBef>
                <a:spcPts val="200"/>
              </a:spcBef>
              <a:defRPr/>
            </a:pPr>
            <a:r>
              <a:rPr lang="en-US" sz="2400" i="1" dirty="0"/>
              <a:t>D</a:t>
            </a:r>
            <a:r>
              <a:rPr lang="en-US" sz="2400" i="1" baseline="-25000" dirty="0"/>
              <a:t>KL</a:t>
            </a:r>
            <a:r>
              <a:rPr lang="en-US" sz="2400" dirty="0"/>
              <a:t>(</a:t>
            </a:r>
            <a:r>
              <a:rPr lang="en-US" sz="2400" i="1" dirty="0"/>
              <a:t>p</a:t>
            </a:r>
            <a:r>
              <a:rPr lang="en-US" sz="2400" dirty="0"/>
              <a:t>(</a:t>
            </a:r>
            <a:r>
              <a:rPr lang="en-US" sz="2400" i="1" dirty="0"/>
              <a:t>x</a:t>
            </a:r>
            <a:r>
              <a:rPr lang="en-US" sz="2400" dirty="0"/>
              <a:t>)</a:t>
            </a:r>
            <a:r>
              <a:rPr lang="en-US" sz="2400" i="1" dirty="0"/>
              <a:t> </a:t>
            </a:r>
            <a:r>
              <a:rPr lang="en-US" sz="2400" dirty="0"/>
              <a:t>||</a:t>
            </a:r>
            <a:r>
              <a:rPr lang="en-US" sz="2400" i="1" dirty="0"/>
              <a:t> q</a:t>
            </a:r>
            <a:r>
              <a:rPr lang="en-US" sz="2400" dirty="0"/>
              <a:t>(</a:t>
            </a:r>
            <a:r>
              <a:rPr lang="en-US" sz="2400" i="1" dirty="0"/>
              <a:t>x</a:t>
            </a:r>
            <a:r>
              <a:rPr lang="en-US" sz="2400" dirty="0"/>
              <a:t>)):  divergence of </a:t>
            </a:r>
            <a:r>
              <a:rPr lang="en-US" sz="2400" i="1" dirty="0"/>
              <a:t>q</a:t>
            </a:r>
            <a:r>
              <a:rPr lang="en-US" sz="2400" dirty="0"/>
              <a:t>(</a:t>
            </a:r>
            <a:r>
              <a:rPr lang="en-US" sz="2400" i="1" dirty="0"/>
              <a:t>x</a:t>
            </a:r>
            <a:r>
              <a:rPr lang="en-US" sz="2400" dirty="0"/>
              <a:t>) from </a:t>
            </a:r>
            <a:r>
              <a:rPr lang="en-US" sz="2400" i="1" dirty="0"/>
              <a:t>p</a:t>
            </a:r>
            <a:r>
              <a:rPr lang="en-US" sz="2400" dirty="0"/>
              <a:t>(</a:t>
            </a:r>
            <a:r>
              <a:rPr lang="en-US" sz="2400" i="1" dirty="0"/>
              <a:t>x</a:t>
            </a:r>
            <a:r>
              <a:rPr lang="en-US" sz="2400" dirty="0"/>
              <a:t>), measuring the information lost when </a:t>
            </a:r>
            <a:r>
              <a:rPr lang="en-US" sz="2400" i="1" dirty="0"/>
              <a:t>q</a:t>
            </a:r>
            <a:r>
              <a:rPr lang="en-US" sz="2400" dirty="0"/>
              <a:t>(</a:t>
            </a:r>
            <a:r>
              <a:rPr lang="en-US" sz="2400" i="1" dirty="0"/>
              <a:t>x</a:t>
            </a:r>
            <a:r>
              <a:rPr lang="en-US" sz="2400" dirty="0"/>
              <a:t>) is used to approximate </a:t>
            </a:r>
            <a:r>
              <a:rPr lang="en-US" sz="2400" i="1" dirty="0"/>
              <a:t>p</a:t>
            </a:r>
            <a:r>
              <a:rPr lang="en-US" sz="2400" dirty="0"/>
              <a:t>(</a:t>
            </a:r>
            <a:r>
              <a:rPr lang="en-US" sz="2400" i="1" dirty="0"/>
              <a:t>x</a:t>
            </a:r>
            <a:r>
              <a:rPr lang="en-US" sz="2400" dirty="0"/>
              <a:t>)</a:t>
            </a:r>
          </a:p>
        </p:txBody>
      </p:sp>
      <p:pic>
        <p:nvPicPr>
          <p:cNvPr id="686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4" y="5226565"/>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19" y="6107399"/>
            <a:ext cx="4840857" cy="70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3306" y="5503951"/>
            <a:ext cx="6067971" cy="400110"/>
          </a:xfrm>
          <a:prstGeom prst="rect">
            <a:avLst/>
          </a:prstGeom>
          <a:solidFill>
            <a:srgbClr val="FFFF00"/>
          </a:solidFill>
        </p:spPr>
        <p:txBody>
          <a:bodyPr wrap="square" rtlCol="0">
            <a:spAutoFit/>
          </a:bodyPr>
          <a:lstStyle/>
          <a:p>
            <a:r>
              <a:rPr lang="en-US" dirty="0"/>
              <a:t>Ack.: Wikipedia entry: </a:t>
            </a:r>
            <a:r>
              <a:rPr lang="en-US" sz="2000" i="1" dirty="0"/>
              <a:t>The </a:t>
            </a:r>
            <a:r>
              <a:rPr lang="en-US" sz="2000" i="1" dirty="0" err="1"/>
              <a:t>Kullback-Leibler</a:t>
            </a:r>
            <a:r>
              <a:rPr lang="en-US" sz="2000" i="1" dirty="0"/>
              <a:t> (KL) divergence </a:t>
            </a:r>
            <a:endParaRPr lang="en-US" dirty="0"/>
          </a:p>
        </p:txBody>
      </p:sp>
      <p:sp>
        <p:nvSpPr>
          <p:cNvPr id="3" name="TextBox 2"/>
          <p:cNvSpPr txBox="1"/>
          <p:nvPr/>
        </p:nvSpPr>
        <p:spPr>
          <a:xfrm>
            <a:off x="304917" y="5733293"/>
            <a:ext cx="1606076" cy="400110"/>
          </a:xfrm>
          <a:prstGeom prst="rect">
            <a:avLst/>
          </a:prstGeom>
          <a:solidFill>
            <a:srgbClr val="92D050"/>
          </a:solidFill>
        </p:spPr>
        <p:txBody>
          <a:bodyPr wrap="square" rtlCol="0">
            <a:spAutoFit/>
          </a:bodyPr>
          <a:lstStyle/>
          <a:p>
            <a:pPr>
              <a:spcBef>
                <a:spcPts val="200"/>
              </a:spcBef>
              <a:defRPr/>
            </a:pPr>
            <a:r>
              <a:rPr lang="en-US" sz="2000" dirty="0"/>
              <a:t>Discrete form</a:t>
            </a:r>
          </a:p>
        </p:txBody>
      </p:sp>
      <p:sp>
        <p:nvSpPr>
          <p:cNvPr id="10" name="TextBox 9"/>
          <p:cNvSpPr txBox="1"/>
          <p:nvPr/>
        </p:nvSpPr>
        <p:spPr>
          <a:xfrm>
            <a:off x="6244491" y="6255412"/>
            <a:ext cx="1931122" cy="400110"/>
          </a:xfrm>
          <a:prstGeom prst="rect">
            <a:avLst/>
          </a:prstGeom>
          <a:solidFill>
            <a:srgbClr val="92D050"/>
          </a:solidFill>
        </p:spPr>
        <p:txBody>
          <a:bodyPr wrap="square" rtlCol="0">
            <a:spAutoFit/>
          </a:bodyPr>
          <a:lstStyle/>
          <a:p>
            <a:pPr>
              <a:spcBef>
                <a:spcPts val="200"/>
              </a:spcBef>
              <a:defRPr/>
            </a:pPr>
            <a:r>
              <a:rPr lang="en-US" sz="2000" dirty="0"/>
              <a:t>Continuous form</a:t>
            </a:r>
          </a:p>
        </p:txBody>
      </p:sp>
      <p:sp>
        <p:nvSpPr>
          <p:cNvPr id="4" name="Down Arrow 3"/>
          <p:cNvSpPr/>
          <p:nvPr/>
        </p:nvSpPr>
        <p:spPr>
          <a:xfrm rot="14375524">
            <a:off x="1852472" y="5717242"/>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5400000">
            <a:off x="5905928" y="6316616"/>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83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0" y="0"/>
            <a:ext cx="8178229" cy="1143000"/>
          </a:xfrm>
        </p:spPr>
        <p:txBody>
          <a:bodyPr vert="horz" lIns="92075" tIns="46038" rIns="92075" bIns="46038" rtlCol="0" anchor="ctr">
            <a:normAutofit/>
          </a:bodyPr>
          <a:lstStyle/>
          <a:p>
            <a:pPr eaLnBrk="1" hangingPunct="1">
              <a:defRPr/>
            </a:pPr>
            <a:r>
              <a:rPr lang="en-US" dirty="0">
                <a:solidFill>
                  <a:srgbClr val="170981"/>
                </a:solidFill>
              </a:rPr>
              <a:t> </a:t>
            </a:r>
            <a:r>
              <a:rPr lang="en-US" dirty="0"/>
              <a:t>More on </a:t>
            </a:r>
            <a:r>
              <a:rPr lang="en-US" sz="4200" dirty="0"/>
              <a:t>KL Divergence</a:t>
            </a:r>
          </a:p>
        </p:txBody>
      </p:sp>
      <p:sp>
        <p:nvSpPr>
          <p:cNvPr id="66564" name="Rectangle 3"/>
          <p:cNvSpPr>
            <a:spLocks noGrp="1" noChangeArrowheads="1"/>
          </p:cNvSpPr>
          <p:nvPr>
            <p:ph type="body" idx="1"/>
          </p:nvPr>
        </p:nvSpPr>
        <p:spPr>
          <a:xfrm>
            <a:off x="573742" y="1143000"/>
            <a:ext cx="10994959" cy="5410200"/>
          </a:xfrm>
        </p:spPr>
        <p:txBody>
          <a:bodyPr vert="horz" lIns="92075" tIns="46038" rIns="92075" bIns="46038" rtlCol="0">
            <a:noAutofit/>
          </a:bodyPr>
          <a:lstStyle/>
          <a:p>
            <a:pPr>
              <a:spcBef>
                <a:spcPts val="200"/>
              </a:spcBef>
              <a:defRPr/>
            </a:pPr>
            <a:r>
              <a:rPr lang="en-US" sz="2400" dirty="0"/>
              <a:t>The KL divergence measures the expected number of extra bits required to code samples from </a:t>
            </a:r>
            <a:r>
              <a:rPr lang="en-US" sz="2400" i="1" dirty="0"/>
              <a:t>p</a:t>
            </a:r>
            <a:r>
              <a:rPr lang="en-US" sz="2400" dirty="0"/>
              <a:t>(</a:t>
            </a:r>
            <a:r>
              <a:rPr lang="en-US" sz="2400" i="1" dirty="0"/>
              <a:t>x</a:t>
            </a:r>
            <a:r>
              <a:rPr lang="en-US" sz="2400" dirty="0"/>
              <a:t>) (“true” distribution) when using a code based on </a:t>
            </a:r>
            <a:r>
              <a:rPr lang="en-US" sz="2400" i="1" dirty="0"/>
              <a:t>q</a:t>
            </a:r>
            <a:r>
              <a:rPr lang="en-US" sz="2400" dirty="0"/>
              <a:t>(</a:t>
            </a:r>
            <a:r>
              <a:rPr lang="en-US" sz="2400" i="1" dirty="0"/>
              <a:t>x</a:t>
            </a:r>
            <a:r>
              <a:rPr lang="en-US" sz="2400" dirty="0"/>
              <a:t>), which represents a theory, model, description, or approximation of </a:t>
            </a:r>
            <a:r>
              <a:rPr lang="en-US" sz="2400" i="1" dirty="0"/>
              <a:t>p</a:t>
            </a:r>
            <a:r>
              <a:rPr lang="en-US" sz="2400" dirty="0"/>
              <a:t>(</a:t>
            </a:r>
            <a:r>
              <a:rPr lang="en-US" sz="2400" i="1" dirty="0"/>
              <a:t>x</a:t>
            </a:r>
            <a:r>
              <a:rPr lang="en-US" sz="2400" dirty="0"/>
              <a:t>)</a:t>
            </a:r>
          </a:p>
          <a:p>
            <a:pPr>
              <a:spcBef>
                <a:spcPts val="200"/>
              </a:spcBef>
              <a:defRPr/>
            </a:pPr>
            <a:r>
              <a:rPr lang="en-US" sz="2400" dirty="0"/>
              <a:t>The KL divergence is not a distance measure, not a metric: asymmetric, not satisfy triangular inequality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does not equal </a:t>
            </a:r>
            <a:r>
              <a:rPr lang="en-US" sz="2400" i="1" dirty="0"/>
              <a:t>D</a:t>
            </a:r>
            <a:r>
              <a:rPr lang="en-US" sz="2400" baseline="-25000" dirty="0"/>
              <a:t>KL</a:t>
            </a:r>
            <a:r>
              <a:rPr lang="en-US" sz="2400" dirty="0"/>
              <a:t>(</a:t>
            </a:r>
            <a:r>
              <a:rPr lang="en-US" sz="2400" i="1" dirty="0"/>
              <a:t>Q</a:t>
            </a:r>
            <a:r>
              <a:rPr lang="en-US" sz="2400" dirty="0"/>
              <a:t>‖</a:t>
            </a:r>
            <a:r>
              <a:rPr lang="en-US" sz="2400" i="1" dirty="0"/>
              <a:t>P</a:t>
            </a:r>
            <a:r>
              <a:rPr lang="en-US" sz="2400" dirty="0"/>
              <a:t>))</a:t>
            </a:r>
          </a:p>
          <a:p>
            <a:r>
              <a:rPr lang="en-US" sz="2400" dirty="0"/>
              <a:t>In applications, </a:t>
            </a:r>
            <a:r>
              <a:rPr lang="en-US" sz="2400" i="1" dirty="0"/>
              <a:t>P</a:t>
            </a:r>
            <a:r>
              <a:rPr lang="en-US" sz="2400" dirty="0"/>
              <a:t> typically represents the "true" distribution of data, observations, or a precisely calculated theoretical distribution, while </a:t>
            </a:r>
            <a:r>
              <a:rPr lang="en-US" sz="2400" i="1" dirty="0"/>
              <a:t>Q</a:t>
            </a:r>
            <a:r>
              <a:rPr lang="en-US" sz="2400" dirty="0"/>
              <a:t> typically represents a theory, model, description, or approximation of </a:t>
            </a:r>
            <a:r>
              <a:rPr lang="en-US" sz="2400" i="1" dirty="0"/>
              <a:t>P</a:t>
            </a:r>
            <a:r>
              <a:rPr lang="en-US" sz="2400" dirty="0"/>
              <a:t>.</a:t>
            </a:r>
          </a:p>
          <a:p>
            <a:r>
              <a:rPr lang="en-US" sz="2400" dirty="0"/>
              <a:t>The </a:t>
            </a:r>
            <a:r>
              <a:rPr lang="en-US" sz="2400" dirty="0" err="1"/>
              <a:t>Kullback</a:t>
            </a:r>
            <a:r>
              <a:rPr lang="en-US" sz="2400" dirty="0"/>
              <a:t>–</a:t>
            </a:r>
            <a:r>
              <a:rPr lang="en-US" sz="2400" dirty="0" err="1"/>
              <a:t>Leibler</a:t>
            </a:r>
            <a:r>
              <a:rPr lang="en-US" sz="2400" dirty="0"/>
              <a:t> divergence from </a:t>
            </a:r>
            <a:r>
              <a:rPr lang="en-US" sz="2400" i="1" dirty="0"/>
              <a:t>Q</a:t>
            </a:r>
            <a:r>
              <a:rPr lang="en-US" sz="2400" dirty="0"/>
              <a:t> to </a:t>
            </a:r>
            <a:r>
              <a:rPr lang="en-US" sz="2400" i="1" dirty="0"/>
              <a:t>P</a:t>
            </a:r>
            <a:r>
              <a:rPr lang="en-US" sz="2400" dirty="0"/>
              <a:t>, denoted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is a measure of the information gained when one revises one's beliefs from the prior probability distribution </a:t>
            </a:r>
            <a:r>
              <a:rPr lang="en-US" sz="2400" i="1" dirty="0"/>
              <a:t>Q</a:t>
            </a:r>
            <a:r>
              <a:rPr lang="en-US" sz="2400" dirty="0"/>
              <a:t> to the posterior probability distribution </a:t>
            </a:r>
            <a:r>
              <a:rPr lang="en-US" sz="2400" i="1" dirty="0"/>
              <a:t>P</a:t>
            </a:r>
            <a:r>
              <a:rPr lang="en-US" sz="2400" dirty="0"/>
              <a:t>. In other words, it is the amount of information lost when </a:t>
            </a:r>
            <a:r>
              <a:rPr lang="en-US" sz="2400" i="1" dirty="0"/>
              <a:t>Q</a:t>
            </a:r>
            <a:r>
              <a:rPr lang="en-US" sz="2400" dirty="0"/>
              <a:t> is used to approximate </a:t>
            </a:r>
            <a:r>
              <a:rPr lang="en-US" sz="2400" i="1" dirty="0"/>
              <a:t>P</a:t>
            </a:r>
            <a:r>
              <a:rPr lang="en-US" sz="2400" dirty="0"/>
              <a:t>.</a:t>
            </a:r>
          </a:p>
          <a:p>
            <a:r>
              <a:rPr lang="en-US" sz="2400" dirty="0"/>
              <a:t>The KL divergence is sometimes also called the information gain achieved if </a:t>
            </a:r>
            <a:r>
              <a:rPr lang="en-US" sz="2400" i="1" dirty="0"/>
              <a:t>P</a:t>
            </a:r>
            <a:r>
              <a:rPr lang="en-US" sz="2400" dirty="0"/>
              <a:t> is used instead of </a:t>
            </a:r>
            <a:r>
              <a:rPr lang="en-US" sz="2400" i="1" dirty="0"/>
              <a:t>Q</a:t>
            </a:r>
            <a:r>
              <a:rPr lang="en-US" sz="2400" dirty="0"/>
              <a:t>. It is also called the relative entropy of </a:t>
            </a:r>
            <a:r>
              <a:rPr lang="en-US" sz="2400" i="1" dirty="0"/>
              <a:t>P</a:t>
            </a:r>
            <a:r>
              <a:rPr lang="en-US" sz="2400" dirty="0"/>
              <a:t> with respect to </a:t>
            </a:r>
            <a:r>
              <a:rPr lang="en-US" sz="2400" i="1" dirty="0"/>
              <a:t>Q</a:t>
            </a:r>
            <a:r>
              <a:rPr lang="en-US" sz="2400" dirty="0"/>
              <a:t>.</a:t>
            </a:r>
          </a:p>
          <a:p>
            <a:pPr eaLnBrk="1" hangingPunct="1">
              <a:spcBef>
                <a:spcPts val="200"/>
              </a:spcBef>
              <a:defRPr/>
            </a:pPr>
            <a:endParaRPr lang="en-US" sz="2400"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06" y="304680"/>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6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51012" y="0"/>
            <a:ext cx="11279866" cy="1143000"/>
          </a:xfrm>
        </p:spPr>
        <p:txBody>
          <a:bodyPr vert="horz" lIns="92075" tIns="46038" rIns="92075" bIns="46038" rtlCol="0" anchor="ctr">
            <a:normAutofit/>
          </a:bodyPr>
          <a:lstStyle/>
          <a:p>
            <a:pPr eaLnBrk="1" hangingPunct="1">
              <a:defRPr/>
            </a:pPr>
            <a:r>
              <a:rPr lang="en-US" dirty="0"/>
              <a:t>Subtlety at Computing the KL Divergence</a:t>
            </a:r>
          </a:p>
        </p:txBody>
      </p:sp>
      <p:sp>
        <p:nvSpPr>
          <p:cNvPr id="69636" name="Rectangle 3"/>
          <p:cNvSpPr>
            <a:spLocks noGrp="1" noChangeArrowheads="1"/>
          </p:cNvSpPr>
          <p:nvPr>
            <p:ph type="body" idx="1"/>
          </p:nvPr>
        </p:nvSpPr>
        <p:spPr>
          <a:xfrm>
            <a:off x="528918" y="1065088"/>
            <a:ext cx="11080880" cy="5792912"/>
          </a:xfrm>
          <a:noFill/>
        </p:spPr>
        <p:txBody>
          <a:bodyPr vert="horz" lIns="92075" tIns="46038" rIns="92075" bIns="46038" rtlCol="0">
            <a:noAutofit/>
          </a:bodyPr>
          <a:lstStyle/>
          <a:p>
            <a:pPr>
              <a:spcBef>
                <a:spcPts val="200"/>
              </a:spcBef>
            </a:pPr>
            <a:r>
              <a:rPr lang="en-US" altLang="en-US" sz="2400" i="1" dirty="0"/>
              <a:t>Base on the formula, D</a:t>
            </a:r>
            <a:r>
              <a:rPr lang="en-US" altLang="en-US" sz="2400" i="1" baseline="-25000" dirty="0"/>
              <a:t>KL</a:t>
            </a:r>
            <a:r>
              <a:rPr lang="en-US" altLang="en-US" sz="2400" dirty="0"/>
              <a:t>(</a:t>
            </a:r>
            <a:r>
              <a:rPr lang="en-US" altLang="en-US" sz="2400" i="1" dirty="0"/>
              <a:t>P,Q</a:t>
            </a:r>
            <a:r>
              <a:rPr lang="en-US" altLang="en-US" sz="2400" dirty="0"/>
              <a:t>) </a:t>
            </a:r>
            <a:r>
              <a:rPr lang="en-US" altLang="en-US" sz="2400" i="1" dirty="0"/>
              <a:t>≥ </a:t>
            </a:r>
            <a:r>
              <a:rPr lang="en-US" altLang="en-US" sz="2400" dirty="0"/>
              <a:t>0 and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 0 if and only if </a:t>
            </a:r>
            <a:r>
              <a:rPr lang="en-US" altLang="en-US" sz="2400" i="1" dirty="0"/>
              <a:t>P </a:t>
            </a:r>
            <a:r>
              <a:rPr lang="en-US" altLang="en-US" sz="2400" dirty="0"/>
              <a:t>= </a:t>
            </a:r>
            <a:r>
              <a:rPr lang="en-US" altLang="en-US" sz="2400" i="1" dirty="0"/>
              <a:t>Q</a:t>
            </a:r>
            <a:endParaRPr lang="en-US" altLang="en-US" sz="2400" dirty="0"/>
          </a:p>
          <a:p>
            <a:pPr>
              <a:spcBef>
                <a:spcPts val="200"/>
              </a:spcBef>
            </a:pPr>
            <a:r>
              <a:rPr lang="en-US" altLang="en-US" sz="2400" dirty="0"/>
              <a:t>How about when p = 0 or q = 0?</a:t>
            </a:r>
          </a:p>
          <a:p>
            <a:pPr lvl="1">
              <a:spcBef>
                <a:spcPts val="200"/>
              </a:spcBef>
            </a:pPr>
            <a:r>
              <a:rPr lang="en-US" altLang="en-US" sz="2400" i="1" dirty="0"/>
              <a:t>lim</a:t>
            </a:r>
            <a:r>
              <a:rPr lang="en-US" altLang="en-US" sz="2400" i="1" baseline="-25000" dirty="0"/>
              <a:t>p→</a:t>
            </a:r>
            <a:r>
              <a:rPr lang="en-US" altLang="en-US" sz="2400" baseline="-25000" dirty="0"/>
              <a:t>0</a:t>
            </a:r>
            <a:r>
              <a:rPr lang="en-US" altLang="en-US" sz="2400" dirty="0"/>
              <a:t> </a:t>
            </a:r>
            <a:r>
              <a:rPr lang="en-US" altLang="en-US" sz="2400" i="1" dirty="0"/>
              <a:t>p </a:t>
            </a:r>
            <a:r>
              <a:rPr lang="en-US" altLang="en-US" sz="2400" dirty="0"/>
              <a:t>log </a:t>
            </a:r>
            <a:r>
              <a:rPr lang="en-US" altLang="en-US" sz="2400" i="1" dirty="0"/>
              <a:t>p </a:t>
            </a:r>
            <a:r>
              <a:rPr lang="en-US" altLang="en-US" sz="2400" dirty="0"/>
              <a:t>= 0</a:t>
            </a:r>
          </a:p>
          <a:p>
            <a:pPr lvl="1">
              <a:spcBef>
                <a:spcPts val="200"/>
              </a:spcBef>
            </a:pPr>
            <a:r>
              <a:rPr lang="en-US" altLang="en-US" sz="2400" dirty="0"/>
              <a:t>when </a:t>
            </a:r>
            <a:r>
              <a:rPr lang="en-US" altLang="en-US" sz="2400" i="1" dirty="0"/>
              <a:t>p !</a:t>
            </a:r>
            <a:r>
              <a:rPr lang="en-US" altLang="en-US" sz="2400" dirty="0"/>
              <a:t>= 0 but </a:t>
            </a:r>
            <a:r>
              <a:rPr lang="en-US" altLang="en-US" sz="2400" i="1" dirty="0"/>
              <a:t>q = </a:t>
            </a:r>
            <a:r>
              <a:rPr lang="en-US" altLang="en-US" sz="2400" dirty="0"/>
              <a:t>0,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is defined as </a:t>
            </a:r>
            <a:r>
              <a:rPr lang="en-US" altLang="en-US" sz="2400" i="1" dirty="0"/>
              <a:t>∞</a:t>
            </a:r>
            <a:r>
              <a:rPr lang="en-US" altLang="en-US" sz="2400" dirty="0"/>
              <a:t>, i.e., if one event </a:t>
            </a:r>
            <a:r>
              <a:rPr lang="en-US" altLang="en-US" sz="2400" i="1" dirty="0"/>
              <a:t>e </a:t>
            </a:r>
            <a:r>
              <a:rPr lang="en-US" altLang="en-US" sz="2400" dirty="0"/>
              <a:t>is possible (</a:t>
            </a:r>
            <a:r>
              <a:rPr lang="en-US" altLang="en-US" sz="2400" i="1" dirty="0"/>
              <a:t>i.e.</a:t>
            </a:r>
            <a:r>
              <a:rPr lang="en-US" altLang="en-US" sz="2400" dirty="0"/>
              <a:t>, </a:t>
            </a:r>
            <a:r>
              <a:rPr lang="en-US" altLang="en-US" sz="2400" i="1" dirty="0"/>
              <a:t>p</a:t>
            </a:r>
            <a:r>
              <a:rPr lang="en-US" altLang="en-US" sz="2400" dirty="0"/>
              <a:t>(</a:t>
            </a:r>
            <a:r>
              <a:rPr lang="en-US" altLang="en-US" sz="2400" i="1" dirty="0"/>
              <a:t>e</a:t>
            </a:r>
            <a:r>
              <a:rPr lang="en-US" altLang="en-US" sz="2400" dirty="0"/>
              <a:t>) </a:t>
            </a:r>
            <a:r>
              <a:rPr lang="en-US" altLang="en-US" sz="2400" i="1" dirty="0"/>
              <a:t>&gt; </a:t>
            </a:r>
            <a:r>
              <a:rPr lang="en-US" altLang="en-US" sz="2400" dirty="0"/>
              <a:t>0), and the other predicts it is absolutely impossible (</a:t>
            </a:r>
            <a:r>
              <a:rPr lang="en-US" altLang="en-US" sz="2400" i="1" dirty="0"/>
              <a:t>i.e.</a:t>
            </a:r>
            <a:r>
              <a:rPr lang="en-US" altLang="en-US" sz="2400" dirty="0"/>
              <a:t>, </a:t>
            </a:r>
            <a:r>
              <a:rPr lang="en-US" altLang="en-US" sz="2400" i="1" dirty="0"/>
              <a:t>q</a:t>
            </a:r>
            <a:r>
              <a:rPr lang="en-US" altLang="en-US" sz="2400" dirty="0"/>
              <a:t>(</a:t>
            </a:r>
            <a:r>
              <a:rPr lang="en-US" altLang="en-US" sz="2400" i="1" dirty="0"/>
              <a:t>e</a:t>
            </a:r>
            <a:r>
              <a:rPr lang="en-US" altLang="en-US" sz="2400" dirty="0"/>
              <a:t>) = 0), then the two distributions are absolutely different</a:t>
            </a:r>
          </a:p>
          <a:p>
            <a:pPr>
              <a:spcBef>
                <a:spcPts val="200"/>
              </a:spcBef>
            </a:pPr>
            <a:r>
              <a:rPr lang="en-US" altLang="en-US" sz="2400" dirty="0"/>
              <a:t>However, in practice, </a:t>
            </a:r>
            <a:r>
              <a:rPr lang="en-US" altLang="en-US" sz="2400" i="1" dirty="0"/>
              <a:t>P </a:t>
            </a:r>
            <a:r>
              <a:rPr lang="en-US" altLang="en-US" sz="2400" dirty="0"/>
              <a:t>and </a:t>
            </a:r>
            <a:r>
              <a:rPr lang="en-US" altLang="en-US" sz="2400" i="1" dirty="0"/>
              <a:t>Q </a:t>
            </a:r>
            <a:r>
              <a:rPr lang="en-US" altLang="en-US" sz="2400" dirty="0"/>
              <a:t>are derived from frequency distributions, not counting the possibility of unseen events. Thus </a:t>
            </a:r>
            <a:r>
              <a:rPr lang="en-US" altLang="en-US" sz="2400" i="1" dirty="0"/>
              <a:t>smoothing </a:t>
            </a:r>
            <a:r>
              <a:rPr lang="en-US" altLang="en-US" sz="2400" dirty="0"/>
              <a:t>is needed</a:t>
            </a:r>
          </a:p>
          <a:p>
            <a:pPr>
              <a:spcBef>
                <a:spcPts val="200"/>
              </a:spcBef>
            </a:pPr>
            <a:r>
              <a:rPr lang="en-US" altLang="en-US" sz="2400" dirty="0"/>
              <a:t>Example: </a:t>
            </a: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a:t>
            </a:r>
            <a:r>
              <a:rPr lang="en-US" altLang="en-US" sz="2400" i="1" dirty="0"/>
              <a:t>, b </a:t>
            </a:r>
            <a:r>
              <a:rPr lang="en-US" altLang="en-US" sz="2400" dirty="0"/>
              <a:t>: 1</a:t>
            </a:r>
            <a:r>
              <a:rPr lang="en-US" altLang="en-US" sz="2400" i="1" dirty="0"/>
              <a:t>/</a:t>
            </a:r>
            <a:r>
              <a:rPr lang="en-US" altLang="en-US" sz="2400" dirty="0"/>
              <a:t>5</a:t>
            </a:r>
            <a:r>
              <a:rPr lang="en-US" altLang="en-US" sz="2400" i="1" dirty="0"/>
              <a:t>, c </a:t>
            </a:r>
            <a:r>
              <a:rPr lang="en-US" altLang="en-US" sz="2400" dirty="0"/>
              <a:t>: 1</a:t>
            </a:r>
            <a:r>
              <a:rPr lang="en-US" altLang="en-US" sz="2400" i="1" dirty="0"/>
              <a:t>/</a:t>
            </a:r>
            <a:r>
              <a:rPr lang="en-US" altLang="en-US" sz="2400" dirty="0"/>
              <a:t>5).  </a:t>
            </a: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a:t>
            </a:r>
            <a:r>
              <a:rPr lang="en-US" altLang="en-US" sz="2400" i="1" dirty="0"/>
              <a:t>, b </a:t>
            </a:r>
            <a:r>
              <a:rPr lang="en-US" altLang="en-US" sz="2400" dirty="0"/>
              <a:t>: 3</a:t>
            </a:r>
            <a:r>
              <a:rPr lang="en-US" altLang="en-US" sz="2400" i="1" dirty="0"/>
              <a:t>/</a:t>
            </a:r>
            <a:r>
              <a:rPr lang="en-US" altLang="en-US" sz="2400" dirty="0"/>
              <a:t>9</a:t>
            </a:r>
            <a:r>
              <a:rPr lang="en-US" altLang="en-US" sz="2400" i="1" dirty="0"/>
              <a:t>, d </a:t>
            </a:r>
            <a:r>
              <a:rPr lang="en-US" altLang="en-US" sz="2400" dirty="0"/>
              <a:t>: 1</a:t>
            </a:r>
            <a:r>
              <a:rPr lang="en-US" altLang="en-US" sz="2400" i="1" dirty="0"/>
              <a:t>/</a:t>
            </a:r>
            <a:r>
              <a:rPr lang="en-US" altLang="en-US" sz="2400" dirty="0"/>
              <a:t>9)</a:t>
            </a:r>
          </a:p>
          <a:p>
            <a:pPr lvl="1">
              <a:spcBef>
                <a:spcPts val="200"/>
              </a:spcBef>
            </a:pPr>
            <a:r>
              <a:rPr lang="en-US" altLang="en-US" sz="2400" dirty="0"/>
              <a:t>need to introduce a small constant </a:t>
            </a:r>
            <a:r>
              <a:rPr lang="en-US" altLang="en-US" sz="2400" i="1" dirty="0"/>
              <a:t>ϵ</a:t>
            </a:r>
            <a:r>
              <a:rPr lang="en-US" altLang="en-US" sz="2400" dirty="0"/>
              <a:t>, e.g., </a:t>
            </a:r>
            <a:r>
              <a:rPr lang="en-US" altLang="en-US" sz="2400" i="1" dirty="0"/>
              <a:t>ϵ </a:t>
            </a:r>
            <a:r>
              <a:rPr lang="en-US" altLang="en-US" sz="2400" dirty="0"/>
              <a:t>= 10</a:t>
            </a:r>
            <a:r>
              <a:rPr lang="en-US" altLang="en-US" sz="2400" i="1" baseline="30000" dirty="0"/>
              <a:t>−</a:t>
            </a:r>
            <a:r>
              <a:rPr lang="en-US" altLang="en-US" sz="2400" baseline="30000" dirty="0"/>
              <a:t>3</a:t>
            </a:r>
          </a:p>
          <a:p>
            <a:pPr lvl="1">
              <a:spcBef>
                <a:spcPts val="200"/>
              </a:spcBef>
            </a:pPr>
            <a:r>
              <a:rPr lang="en-US" altLang="en-US" sz="2400" dirty="0"/>
              <a:t>The sample set observed in </a:t>
            </a:r>
            <a:r>
              <a:rPr lang="en-US" altLang="en-US" sz="2400" i="1" dirty="0"/>
              <a:t>P</a:t>
            </a:r>
            <a:r>
              <a:rPr lang="en-US" altLang="en-US" sz="2400" dirty="0"/>
              <a:t>, </a:t>
            </a:r>
            <a:r>
              <a:rPr lang="en-US" altLang="en-US" sz="2400" i="1" dirty="0"/>
              <a:t>SP </a:t>
            </a:r>
            <a:r>
              <a:rPr lang="en-US" altLang="en-US" sz="2400" dirty="0"/>
              <a:t>= </a:t>
            </a:r>
            <a:r>
              <a:rPr lang="en-US" altLang="en-US" sz="2400" i="1" dirty="0"/>
              <a:t>{a, b, c}</a:t>
            </a:r>
            <a:r>
              <a:rPr lang="en-US" altLang="en-US" sz="2400" dirty="0"/>
              <a:t>,  </a:t>
            </a:r>
            <a:r>
              <a:rPr lang="en-US" altLang="en-US" sz="2400" i="1" dirty="0"/>
              <a:t>SQ </a:t>
            </a:r>
            <a:r>
              <a:rPr lang="en-US" altLang="en-US" sz="2400" dirty="0"/>
              <a:t>= </a:t>
            </a:r>
            <a:r>
              <a:rPr lang="en-US" altLang="en-US" sz="2400" i="1" dirty="0"/>
              <a:t>{a, b, d}</a:t>
            </a:r>
            <a:r>
              <a:rPr lang="en-US" altLang="en-US" sz="2400" dirty="0"/>
              <a:t>,  </a:t>
            </a:r>
            <a:r>
              <a:rPr lang="en-US" altLang="en-US" sz="2400" i="1" dirty="0"/>
              <a:t>SU </a:t>
            </a:r>
            <a:r>
              <a:rPr lang="en-US" altLang="en-US" sz="2400" dirty="0"/>
              <a:t>= </a:t>
            </a:r>
            <a:r>
              <a:rPr lang="en-US" altLang="en-US" sz="2400" i="1" dirty="0"/>
              <a:t>{a, b, c, d}</a:t>
            </a:r>
            <a:endParaRPr lang="en-US" altLang="en-US" sz="2400" dirty="0"/>
          </a:p>
          <a:p>
            <a:pPr lvl="1">
              <a:spcBef>
                <a:spcPts val="200"/>
              </a:spcBef>
            </a:pPr>
            <a:r>
              <a:rPr lang="en-US" altLang="en-US" sz="2400" dirty="0"/>
              <a:t>Smoothing, add missing symbols to each distribution, with probability </a:t>
            </a:r>
            <a:r>
              <a:rPr lang="en-US" altLang="en-US" sz="2400" i="1" dirty="0"/>
              <a:t>ϵ</a:t>
            </a:r>
            <a:r>
              <a:rPr lang="en-US" altLang="en-US" sz="2400" dirty="0"/>
              <a:t> </a:t>
            </a:r>
          </a:p>
          <a:p>
            <a:pPr lvl="1">
              <a:spcBef>
                <a:spcPts val="200"/>
              </a:spcBef>
            </a:pP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c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d </a:t>
            </a:r>
            <a:r>
              <a:rPr lang="en-US" altLang="en-US" sz="2400" dirty="0"/>
              <a:t>: </a:t>
            </a:r>
            <a:r>
              <a:rPr lang="el-GR" altLang="en-US" sz="2400" i="1" dirty="0"/>
              <a:t>ϵ</a:t>
            </a:r>
            <a:r>
              <a:rPr lang="el-GR" altLang="en-US" sz="2400" dirty="0"/>
              <a:t>) </a:t>
            </a:r>
            <a:endParaRPr lang="en-US" altLang="en-US" sz="2400" dirty="0"/>
          </a:p>
          <a:p>
            <a:pPr lvl="1">
              <a:spcBef>
                <a:spcPts val="200"/>
              </a:spcBef>
            </a:pP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3</a:t>
            </a:r>
            <a:r>
              <a:rPr lang="en-US" altLang="en-US" sz="2400" i="1" dirty="0"/>
              <a:t>/</a:t>
            </a:r>
            <a:r>
              <a:rPr lang="en-US" altLang="en-US" sz="2400" dirty="0"/>
              <a:t>9 </a:t>
            </a:r>
            <a:r>
              <a:rPr lang="en-US" altLang="en-US" sz="2400" i="1" dirty="0"/>
              <a:t>− ϵ/</a:t>
            </a:r>
            <a:r>
              <a:rPr lang="en-US" altLang="en-US" sz="2400" dirty="0"/>
              <a:t>3</a:t>
            </a:r>
            <a:r>
              <a:rPr lang="en-US" altLang="en-US" sz="2400" i="1" dirty="0"/>
              <a:t>, c </a:t>
            </a:r>
            <a:r>
              <a:rPr lang="en-US" altLang="en-US" sz="2400" dirty="0"/>
              <a:t>: </a:t>
            </a:r>
            <a:r>
              <a:rPr lang="en-US" altLang="en-US" sz="2400" i="1" dirty="0"/>
              <a:t>ϵ, d </a:t>
            </a:r>
            <a:r>
              <a:rPr lang="en-US" altLang="en-US" sz="2400" dirty="0"/>
              <a:t>: 1</a:t>
            </a:r>
            <a:r>
              <a:rPr lang="en-US" altLang="en-US" sz="2400" i="1" dirty="0"/>
              <a:t>/</a:t>
            </a:r>
            <a:r>
              <a:rPr lang="en-US" altLang="en-US" sz="2400" dirty="0"/>
              <a:t>9 </a:t>
            </a:r>
            <a:r>
              <a:rPr lang="en-US" altLang="en-US" sz="2400" i="1" dirty="0"/>
              <a:t>− ϵ/</a:t>
            </a:r>
            <a:r>
              <a:rPr lang="en-US" altLang="en-US" sz="2400" dirty="0"/>
              <a:t>3)</a:t>
            </a:r>
          </a:p>
          <a:p>
            <a:pPr lvl="1">
              <a:spcBef>
                <a:spcPts val="200"/>
              </a:spcBef>
            </a:pP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can then be computed easily</a:t>
            </a:r>
            <a:endParaRPr lang="en-US" altLang="en-US" sz="2400" i="1" dirty="0"/>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98" y="1461231"/>
            <a:ext cx="46482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4" y="63374"/>
            <a:ext cx="11106150" cy="1066800"/>
          </a:xfrm>
        </p:spPr>
        <p:txBody>
          <a:bodyPr>
            <a:normAutofit fontScale="90000"/>
          </a:bodyPr>
          <a:lstStyle/>
          <a:p>
            <a:pPr>
              <a:spcAft>
                <a:spcPts val="600"/>
              </a:spcAft>
            </a:pPr>
            <a:r>
              <a:rPr lang="en-US" altLang="en-US" dirty="0"/>
              <a:t>Capturing Hidden Semantics in Similarity Measures</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The above similarity measures cannot capture hidden semantics </a:t>
            </a:r>
          </a:p>
          <a:p>
            <a:pPr lvl="1">
              <a:spcAft>
                <a:spcPts val="600"/>
              </a:spcAft>
            </a:pPr>
            <a:r>
              <a:rPr lang="en-US" altLang="en-US" dirty="0"/>
              <a:t>Which pairs are more similar: Geometry, algebra, music, politics?</a:t>
            </a:r>
          </a:p>
          <a:p>
            <a:pPr>
              <a:spcAft>
                <a:spcPts val="600"/>
              </a:spcAft>
            </a:pPr>
            <a:r>
              <a:rPr lang="en-US" altLang="en-US" dirty="0"/>
              <a:t>The same bags of words may express rather different meanings </a:t>
            </a:r>
          </a:p>
          <a:p>
            <a:pPr lvl="1">
              <a:spcAft>
                <a:spcPts val="600"/>
              </a:spcAft>
            </a:pPr>
            <a:r>
              <a:rPr lang="en-US" altLang="en-US" dirty="0"/>
              <a:t>“The cat bites a mouse” vs. “The mouse bites a cat”</a:t>
            </a:r>
          </a:p>
          <a:p>
            <a:pPr lvl="1">
              <a:spcAft>
                <a:spcPts val="600"/>
              </a:spcAft>
            </a:pPr>
            <a:r>
              <a:rPr lang="en-US" altLang="en-US" dirty="0"/>
              <a:t>This is beyond what a vector space model can handle</a:t>
            </a:r>
          </a:p>
          <a:p>
            <a:pPr>
              <a:spcAft>
                <a:spcPts val="600"/>
              </a:spcAft>
            </a:pPr>
            <a:r>
              <a:rPr lang="en-US" altLang="en-US" dirty="0"/>
              <a:t>Moreover, objects can be composed of rather complex structures and connections (e.g., graphs and networks)  </a:t>
            </a:r>
          </a:p>
          <a:p>
            <a:pPr>
              <a:spcAft>
                <a:spcPts val="600"/>
              </a:spcAft>
            </a:pPr>
            <a:r>
              <a:rPr lang="en-US" altLang="en-US" dirty="0"/>
              <a:t>New similarity measures needed to handle complex semantics</a:t>
            </a:r>
          </a:p>
          <a:p>
            <a:pPr lvl="1">
              <a:spcAft>
                <a:spcPts val="600"/>
              </a:spcAft>
            </a:pPr>
            <a:r>
              <a:rPr lang="en-US" altLang="en-US" dirty="0"/>
              <a:t>Ex. Distributive representation and representation learning </a:t>
            </a:r>
          </a:p>
        </p:txBody>
      </p:sp>
    </p:spTree>
    <p:extLst>
      <p:ext uri="{BB962C8B-B14F-4D97-AF65-F5344CB8AC3E}">
        <p14:creationId xmlns:p14="http://schemas.microsoft.com/office/powerpoint/2010/main" val="346781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Dimensionality</a:t>
            </a:r>
          </a:p>
          <a:p>
            <a:pPr marL="800100" lvl="1" indent="-342900">
              <a:lnSpc>
                <a:spcPct val="115000"/>
              </a:lnSpc>
            </a:pPr>
            <a:r>
              <a:rPr lang="en-US" altLang="en-US" dirty="0"/>
              <a:t>Curse of dimensionality</a:t>
            </a:r>
          </a:p>
          <a:p>
            <a:pPr marL="285750" indent="-285750">
              <a:lnSpc>
                <a:spcPct val="115000"/>
              </a:lnSpc>
            </a:pPr>
            <a:r>
              <a:rPr lang="en-US" altLang="en-US" dirty="0"/>
              <a:t> Sparsity</a:t>
            </a:r>
          </a:p>
          <a:p>
            <a:pPr marL="800100" lvl="1" indent="-342900">
              <a:lnSpc>
                <a:spcPct val="115000"/>
              </a:lnSpc>
            </a:pPr>
            <a:r>
              <a:rPr lang="en-US" altLang="en-US" dirty="0"/>
              <a:t>Only presence counts</a:t>
            </a:r>
          </a:p>
          <a:p>
            <a:pPr marL="285750" indent="-285750">
              <a:lnSpc>
                <a:spcPct val="115000"/>
              </a:lnSpc>
            </a:pPr>
            <a:r>
              <a:rPr lang="en-US" altLang="en-US" dirty="0"/>
              <a:t> 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Distribution</a:t>
            </a:r>
          </a:p>
          <a:p>
            <a:pPr marL="800100" lvl="1" indent="-342900">
              <a:lnSpc>
                <a:spcPct val="115000"/>
              </a:lnSpc>
            </a:pPr>
            <a:r>
              <a:rPr lang="en-US" altLang="en-US" dirty="0"/>
              <a:t>Centrality and dispersion</a:t>
            </a:r>
          </a:p>
        </p:txBody>
      </p:sp>
    </p:spTree>
    <p:extLst>
      <p:ext uri="{BB962C8B-B14F-4D97-AF65-F5344CB8AC3E}">
        <p14:creationId xmlns:p14="http://schemas.microsoft.com/office/powerpoint/2010/main" val="993178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0"/>
            <a:ext cx="11106150" cy="1066800"/>
          </a:xfrm>
        </p:spPr>
        <p:txBody>
          <a:bodyPr>
            <a:normAutofit fontScale="90000"/>
          </a:bodyPr>
          <a:lstStyle/>
          <a:p>
            <a:r>
              <a:rPr lang="en-US" altLang="en-US" dirty="0"/>
              <a:t>Data Quality, Data Cleaning and Data Integration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Quality Measures </a:t>
            </a:r>
          </a:p>
          <a:p>
            <a:pPr>
              <a:spcAft>
                <a:spcPts val="600"/>
              </a:spcAft>
            </a:pPr>
            <a:r>
              <a:rPr lang="en-US" altLang="en-US" dirty="0"/>
              <a:t>Data Cleaning </a:t>
            </a:r>
          </a:p>
          <a:p>
            <a:pPr>
              <a:spcAft>
                <a:spcPts val="600"/>
              </a:spcAft>
            </a:pPr>
            <a:r>
              <a:rPr lang="en-US" altLang="en-US" dirty="0"/>
              <a:t>Data Integration</a:t>
            </a:r>
          </a:p>
        </p:txBody>
      </p:sp>
    </p:spTree>
    <p:extLst>
      <p:ext uri="{BB962C8B-B14F-4D97-AF65-F5344CB8AC3E}">
        <p14:creationId xmlns:p14="http://schemas.microsoft.com/office/powerpoint/2010/main" val="3704600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0891" y="304800"/>
            <a:ext cx="10972800" cy="685800"/>
          </a:xfrm>
        </p:spPr>
        <p:txBody>
          <a:bodyPr>
            <a:normAutofit fontScale="90000"/>
          </a:bodyPr>
          <a:lstStyle/>
          <a:p>
            <a:br>
              <a:rPr lang="en-US" altLang="en-US" dirty="0"/>
            </a:br>
            <a:r>
              <a:rPr lang="en-US" altLang="en-US" sz="4900" dirty="0"/>
              <a:t>What is Data Preprocessing? — Major 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a:t>Handle missing data, 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304800"/>
            <a:ext cx="12192000" cy="685800"/>
          </a:xfrm>
        </p:spPr>
        <p:txBody>
          <a:bodyPr>
            <a:noAutofit/>
          </a:bodyPr>
          <a:lstStyle/>
          <a:p>
            <a:r>
              <a:rPr lang="en-US" altLang="en-US" dirty="0"/>
              <a:t>Why Preprocess the Data? — 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and transmission error</a:t>
            </a:r>
          </a:p>
          <a:p>
            <a:pPr lvl="1" eaLnBrk="1" hangingPunct="1"/>
            <a:r>
              <a:rPr lang="en-US" altLang="en-US" sz="2200" u="sng" dirty="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were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Did not 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b="1" dirty="0"/>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b="1" dirty="0">
                <a:latin typeface="Calibri" panose="020F0502020204030204" pitchFamily="34" charset="0"/>
              </a:rPr>
              <a:t>Noise:</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random error or variance in a measured variable</a:t>
            </a:r>
          </a:p>
          <a:p>
            <a:pPr eaLnBrk="1" hangingPunct="1"/>
            <a:r>
              <a:rPr lang="en-US" altLang="en-US" b="1" dirty="0">
                <a:latin typeface="Calibri" panose="020F0502020204030204" pitchFamily="34" charset="0"/>
              </a:rPr>
              <a:t>Incorrect attribute values</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may be due to</a:t>
            </a:r>
          </a:p>
          <a:p>
            <a:pPr lvl="1" eaLnBrk="1" hangingPunct="1"/>
            <a:r>
              <a:rPr lang="en-US" altLang="en-US" dirty="0">
                <a:latin typeface="Calibri" panose="020F0502020204030204" pitchFamily="34" charset="0"/>
              </a:rPr>
              <a:t>Faulty data collection instruments</a:t>
            </a:r>
          </a:p>
          <a:p>
            <a:pPr lvl="1" eaLnBrk="1" hangingPunct="1"/>
            <a:r>
              <a:rPr lang="en-US" altLang="en-US" dirty="0">
                <a:latin typeface="Calibri" panose="020F0502020204030204" pitchFamily="34" charset="0"/>
              </a:rPr>
              <a:t>Data entry problems</a:t>
            </a:r>
          </a:p>
          <a:p>
            <a:pPr lvl="1" eaLnBrk="1" hangingPunct="1"/>
            <a:r>
              <a:rPr lang="en-US" altLang="en-US" dirty="0">
                <a:latin typeface="Calibri" panose="020F0502020204030204" pitchFamily="34" charset="0"/>
              </a:rPr>
              <a:t>Data transmission problems</a:t>
            </a:r>
          </a:p>
          <a:p>
            <a:pPr lvl="1" eaLnBrk="1" hangingPunct="1"/>
            <a:r>
              <a:rPr lang="en-US" altLang="en-US" dirty="0">
                <a:latin typeface="Calibri" panose="020F0502020204030204" pitchFamily="34" charset="0"/>
              </a:rPr>
              <a:t>Technology limitation</a:t>
            </a:r>
          </a:p>
          <a:p>
            <a:pPr lvl="1" eaLnBrk="1" hangingPunct="1"/>
            <a:r>
              <a:rPr lang="en-US" altLang="en-US" dirty="0">
                <a:latin typeface="Calibri" panose="020F0502020204030204" pitchFamily="34" charset="0"/>
              </a:rPr>
              <a:t>Inconsistency in naming convention </a:t>
            </a:r>
          </a:p>
          <a:p>
            <a:pPr eaLnBrk="1" hangingPunct="1"/>
            <a:r>
              <a:rPr lang="en-US" altLang="en-US" b="1" dirty="0">
                <a:latin typeface="Calibri" panose="020F0502020204030204" pitchFamily="34" charset="0"/>
              </a:rPr>
              <a:t>Other data problems</a:t>
            </a:r>
          </a:p>
          <a:p>
            <a:pPr lvl="1" eaLnBrk="1" hangingPunct="1"/>
            <a:r>
              <a:rPr lang="en-US" altLang="en-US" dirty="0">
                <a:latin typeface="Calibri" panose="020F0502020204030204" pitchFamily="34" charset="0"/>
              </a:rPr>
              <a:t>Duplicate records</a:t>
            </a:r>
          </a:p>
          <a:p>
            <a:pPr lvl="1" eaLnBrk="1" hangingPunct="1"/>
            <a:r>
              <a:rPr lang="en-US" altLang="en-US" dirty="0">
                <a:latin typeface="Calibri" panose="020F0502020204030204" pitchFamily="34" charset="0"/>
              </a:rPr>
              <a:t>Incomplete data</a:t>
            </a:r>
          </a:p>
          <a:p>
            <a:pPr lvl="1" eaLnBrk="1" hangingPunct="1"/>
            <a:r>
              <a:rPr lang="en-US" altLang="en-US" dirty="0">
                <a:latin typeface="Calibri" panose="020F0502020204030204" pitchFamily="34" charset="0"/>
              </a:rPr>
              <a:t>Inconsistent data</a:t>
            </a:r>
          </a:p>
        </p:txBody>
      </p:sp>
    </p:spTree>
    <p:extLst>
      <p:ext uri="{BB962C8B-B14F-4D97-AF65-F5344CB8AC3E}">
        <p14:creationId xmlns:p14="http://schemas.microsoft.com/office/powerpoint/2010/main" val="319721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b="1" dirty="0"/>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a:t>Smooth by fitting the data into regression functions</a:t>
            </a:r>
          </a:p>
          <a:p>
            <a:pPr eaLnBrk="1" hangingPunct="1"/>
            <a:r>
              <a:rPr lang="en-US" altLang="en-US" sz="2400" dirty="0"/>
              <a:t>Clustering</a:t>
            </a:r>
          </a:p>
          <a:p>
            <a:pPr lvl="1" eaLnBrk="1" hangingPunct="1"/>
            <a:r>
              <a:rPr lang="en-US" altLang="en-US" sz="2400" dirty="0"/>
              <a:t>Detect and remove outliers</a:t>
            </a:r>
          </a:p>
          <a:p>
            <a:pPr eaLnBrk="1" hangingPunct="1"/>
            <a:r>
              <a:rPr lang="en-US" altLang="en-US" sz="2400" dirty="0"/>
              <a:t>Semi-supervised: Combined computer and human inspection</a:t>
            </a:r>
          </a:p>
          <a:p>
            <a:pPr lvl="1" eaLnBrk="1" hangingPunct="1"/>
            <a:r>
              <a:rPr lang="en-US" altLang="en-US" sz="2400" dirty="0"/>
              <a:t>Detect 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a:t>Data discrepancy detection</a:t>
            </a:r>
          </a:p>
          <a:p>
            <a:pPr lvl="1" eaLnBrk="1" hangingPunct="1">
              <a:spcBef>
                <a:spcPts val="300"/>
              </a:spcBef>
            </a:pPr>
            <a:r>
              <a:rPr lang="en-US" altLang="en-US" sz="2200"/>
              <a:t>Use metadata (e.g., domain, range, dependency, distribution)</a:t>
            </a:r>
          </a:p>
          <a:p>
            <a:pPr lvl="1" eaLnBrk="1" hangingPunct="1">
              <a:spcBef>
                <a:spcPts val="300"/>
              </a:spcBef>
            </a:pPr>
            <a:r>
              <a:rPr lang="en-US" altLang="en-US" sz="2200"/>
              <a:t>Check field overloading </a:t>
            </a:r>
          </a:p>
          <a:p>
            <a:pPr lvl="1" eaLnBrk="1" hangingPunct="1">
              <a:spcBef>
                <a:spcPts val="300"/>
              </a:spcBef>
            </a:pPr>
            <a:r>
              <a:rPr lang="en-US" altLang="en-US" sz="2200"/>
              <a:t>Check uniqueness rule, consecutive rule and null rule</a:t>
            </a:r>
          </a:p>
          <a:p>
            <a:pPr lvl="1" eaLnBrk="1" hangingPunct="1">
              <a:spcBef>
                <a:spcPts val="300"/>
              </a:spcBef>
            </a:pPr>
            <a:r>
              <a:rPr lang="en-US" altLang="en-US" sz="2200"/>
              <a:t>Use commercial tools</a:t>
            </a:r>
          </a:p>
          <a:p>
            <a:pPr lvl="2" eaLnBrk="1" hangingPunct="1">
              <a:spcBef>
                <a:spcPts val="300"/>
              </a:spcBef>
            </a:pPr>
            <a:r>
              <a:rPr lang="en-US" altLang="en-US" sz="2200"/>
              <a:t>Data scrubbing: use simple domain knowledge (e.g., postal code, spell-check) to detect errors and make corrections</a:t>
            </a:r>
          </a:p>
          <a:p>
            <a:pPr lvl="2" eaLnBrk="1" hangingPunct="1">
              <a:spcBef>
                <a:spcPts val="300"/>
              </a:spcBef>
            </a:pPr>
            <a:r>
              <a:rPr lang="en-US" altLang="en-US" sz="2200"/>
              <a:t>Data auditing: by analyzing data to discover rules and relationship to detect violators (e.g., correlation and clustering to find outliers)</a:t>
            </a:r>
          </a:p>
          <a:p>
            <a:pPr eaLnBrk="1" hangingPunct="1">
              <a:spcBef>
                <a:spcPts val="300"/>
              </a:spcBef>
            </a:pPr>
            <a:r>
              <a:rPr lang="en-US" altLang="en-US" sz="2200" b="1"/>
              <a:t>Data </a:t>
            </a:r>
            <a:r>
              <a:rPr lang="en-US" altLang="en-US" sz="2200" b="1" dirty="0"/>
              <a:t>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2602581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dirty="0"/>
              <a:t>Data integration</a:t>
            </a:r>
          </a:p>
          <a:p>
            <a:pPr lvl="1" eaLnBrk="1" hangingPunct="1"/>
            <a:r>
              <a:rPr lang="en-US" altLang="en-US" sz="2400" dirty="0"/>
              <a:t>Combining data from multiple sources into a coherent store</a:t>
            </a:r>
          </a:p>
          <a:p>
            <a:r>
              <a:rPr lang="en-US" altLang="en-US" sz="2400" dirty="0"/>
              <a:t>Why data integration?</a:t>
            </a:r>
          </a:p>
          <a:p>
            <a:pPr lvl="1"/>
            <a:r>
              <a:rPr lang="en-US" altLang="en-US" sz="2400" dirty="0"/>
              <a:t>Help reduce/avoid noise</a:t>
            </a:r>
          </a:p>
          <a:p>
            <a:pPr lvl="1"/>
            <a:r>
              <a:rPr lang="en-US" altLang="en-US" sz="2400" dirty="0"/>
              <a:t>Get a more complete picture</a:t>
            </a:r>
          </a:p>
          <a:p>
            <a:pPr lvl="1"/>
            <a:r>
              <a:rPr lang="en-US" altLang="en-US" sz="2400" dirty="0"/>
              <a:t>Improve mining speed and quality</a:t>
            </a:r>
          </a:p>
          <a:p>
            <a:pPr eaLnBrk="1" hangingPunct="1"/>
            <a:r>
              <a:rPr lang="en-US" altLang="en-US" sz="2400" b="1" dirty="0"/>
              <a:t>Schema integration</a:t>
            </a:r>
            <a:r>
              <a:rPr lang="en-US" altLang="en-US" sz="2400" dirty="0"/>
              <a:t>: </a:t>
            </a:r>
          </a:p>
          <a:p>
            <a:pPr lvl="1"/>
            <a:r>
              <a:rPr lang="en-US" altLang="en-US" sz="2400" dirty="0"/>
              <a:t>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r>
              <a:rPr lang="en-US" altLang="en-US" sz="2400" b="1" dirty="0"/>
              <a:t>Entity identification: </a:t>
            </a:r>
          </a:p>
          <a:p>
            <a:pPr lvl="1"/>
            <a:r>
              <a:rPr lang="en-US" altLang="en-US" sz="2400" dirty="0"/>
              <a:t>Identify real world entities from multiple data sources, e.g., Bill Clinton = William Clinton</a:t>
            </a:r>
          </a:p>
          <a:p>
            <a:pPr lvl="1"/>
            <a:endParaRPr lang="en-US" altLang="en-US" sz="2400" dirty="0"/>
          </a:p>
        </p:txBody>
      </p:sp>
    </p:spTree>
    <p:extLst>
      <p:ext uri="{BB962C8B-B14F-4D97-AF65-F5344CB8AC3E}">
        <p14:creationId xmlns:p14="http://schemas.microsoft.com/office/powerpoint/2010/main" val="243397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tuples</a:t>
            </a:r>
            <a:endParaRPr lang="en-US" altLang="en-US" sz="2400" dirty="0"/>
          </a:p>
          <a:p>
            <a:pPr eaLnBrk="1" hangingPunct="1">
              <a:lnSpc>
                <a:spcPct val="120000"/>
              </a:lnSpc>
            </a:pPr>
            <a:r>
              <a:rPr lang="en-US" altLang="en-US" sz="2400" dirty="0"/>
              <a:t>Data objects are described by </a:t>
            </a:r>
            <a:r>
              <a:rPr lang="en-US" altLang="en-US" sz="2400" b="1" dirty="0"/>
              <a:t>attributes</a:t>
            </a:r>
            <a:endParaRPr lang="en-US" altLang="en-US" sz="2400" dirty="0"/>
          </a:p>
          <a:p>
            <a:pPr>
              <a:lnSpc>
                <a:spcPct val="120000"/>
              </a:lnSpc>
            </a:pPr>
            <a:r>
              <a:rPr lang="en-US" altLang="en-US" sz="2400" dirty="0"/>
              <a:t>Database rows </a:t>
            </a:r>
            <a:r>
              <a:rPr lang="en-US" altLang="en-US" sz="2400" dirty="0">
                <a:latin typeface="Calibri" panose="020F0502020204030204" pitchFamily="34" charset="0"/>
              </a:rPr>
              <a:t>→</a:t>
            </a:r>
            <a:r>
              <a:rPr lang="en-US" altLang="en-US" sz="2400" dirty="0"/>
              <a:t> data objects; columns </a:t>
            </a:r>
            <a:r>
              <a:rPr lang="en-US" altLang="en-US" sz="2400" dirty="0">
                <a:latin typeface="Calibri" panose="020F0502020204030204" pitchFamily="34" charset="0"/>
              </a:rPr>
              <a:t>→ </a:t>
            </a:r>
            <a:r>
              <a:rPr lang="en-US" altLang="en-US" sz="2400" dirty="0"/>
              <a:t>attributes</a:t>
            </a:r>
          </a:p>
        </p:txBody>
      </p:sp>
    </p:spTree>
    <p:extLst>
      <p:ext uri="{BB962C8B-B14F-4D97-AF65-F5344CB8AC3E}">
        <p14:creationId xmlns:p14="http://schemas.microsoft.com/office/powerpoint/2010/main" val="134647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Noise in Data Integration</a:t>
            </a:r>
          </a:p>
        </p:txBody>
      </p:sp>
      <p:sp>
        <p:nvSpPr>
          <p:cNvPr id="19461" name="Rectangle 3"/>
          <p:cNvSpPr>
            <a:spLocks noGrp="1" noChangeArrowheads="1"/>
          </p:cNvSpPr>
          <p:nvPr>
            <p:ph type="body" idx="1"/>
          </p:nvPr>
        </p:nvSpPr>
        <p:spPr>
          <a:xfrm>
            <a:off x="635726" y="1295400"/>
            <a:ext cx="10850880" cy="5181600"/>
          </a:xfrm>
        </p:spPr>
        <p:txBody>
          <a:bodyPr/>
          <a:lstStyle/>
          <a:p>
            <a:r>
              <a:rPr lang="en-US" altLang="en-US" sz="2400" dirty="0"/>
              <a:t>Detecting data value conflicts</a:t>
            </a:r>
          </a:p>
          <a:p>
            <a:pPr lvl="1"/>
            <a:r>
              <a:rPr lang="en-US" altLang="en-US" sz="2400" dirty="0"/>
              <a:t>For the same real world entity, attribute values from different sources are different</a:t>
            </a:r>
          </a:p>
          <a:p>
            <a:pPr lvl="1"/>
            <a:r>
              <a:rPr lang="en-US" altLang="en-US" sz="2400" dirty="0"/>
              <a:t>Possible reasons: no reason, different representations, different scales, e.g., metric vs. British units</a:t>
            </a:r>
          </a:p>
          <a:p>
            <a:pPr eaLnBrk="1" hangingPunct="1">
              <a:lnSpc>
                <a:spcPct val="120000"/>
              </a:lnSpc>
            </a:pPr>
            <a:r>
              <a:rPr lang="en-US" altLang="en-US" sz="2400" dirty="0"/>
              <a:t>Resolving conflict information</a:t>
            </a:r>
          </a:p>
          <a:p>
            <a:pPr lvl="1">
              <a:lnSpc>
                <a:spcPct val="120000"/>
              </a:lnSpc>
            </a:pPr>
            <a:r>
              <a:rPr lang="en-US" altLang="en-US" sz="2400" dirty="0"/>
              <a:t>Take the mean/median/mode/max/min</a:t>
            </a:r>
          </a:p>
          <a:p>
            <a:pPr lvl="1">
              <a:lnSpc>
                <a:spcPct val="120000"/>
              </a:lnSpc>
            </a:pPr>
            <a:r>
              <a:rPr lang="en-US" altLang="en-US" sz="2400" dirty="0"/>
              <a:t>Take the most recent</a:t>
            </a:r>
          </a:p>
          <a:p>
            <a:pPr lvl="1">
              <a:lnSpc>
                <a:spcPct val="120000"/>
              </a:lnSpc>
            </a:pPr>
            <a:r>
              <a:rPr lang="en-US" altLang="en-US" sz="2400" dirty="0"/>
              <a:t>Truth finding: consider the source quality</a:t>
            </a:r>
          </a:p>
          <a:p>
            <a:pPr>
              <a:lnSpc>
                <a:spcPct val="120000"/>
              </a:lnSpc>
            </a:pPr>
            <a:r>
              <a:rPr lang="en-US" altLang="en-US" sz="2400" dirty="0"/>
              <a:t>Data cleaning + data integration</a:t>
            </a:r>
          </a:p>
          <a:p>
            <a:pPr eaLnBrk="1" hangingPunct="1">
              <a:lnSpc>
                <a:spcPct val="120000"/>
              </a:lnSpc>
            </a:pPr>
            <a:endParaRPr lang="en-US" altLang="en-US" sz="2400" dirty="0"/>
          </a:p>
        </p:txBody>
      </p:sp>
    </p:spTree>
    <p:extLst>
      <p:ext uri="{BB962C8B-B14F-4D97-AF65-F5344CB8AC3E}">
        <p14:creationId xmlns:p14="http://schemas.microsoft.com/office/powerpoint/2010/main" val="1187105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mc:AlternateContent xmlns:mc="http://schemas.openxmlformats.org/markup-compatibility/2006" xmlns:a14="http://schemas.microsoft.com/office/drawing/2010/main">
        <mc:Choice Requires="a14">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a:lnSpc>
                    <a:spcPct val="120000"/>
                  </a:lnSpc>
                </a:pPr>
                <a:r>
                  <a:rPr lang="en-US" altLang="en-US" sz="2400" dirty="0"/>
                  <a:t>What’s the problem?</a:t>
                </a:r>
              </a:p>
              <a:p>
                <a:pPr lvl="1">
                  <a:lnSpc>
                    <a:spcPct val="120000"/>
                  </a:lnSpc>
                </a:pPr>
                <a14:m>
                  <m:oMath xmlns:m="http://schemas.openxmlformats.org/officeDocument/2006/math">
                    <m:r>
                      <a:rPr lang="en-US" altLang="en-US" sz="2400" b="0" i="1" smtClean="0">
                        <a:latin typeface="Cambria Math" panose="02040503050406030204" pitchFamily="18" charset="0"/>
                      </a:rPr>
                      <m:t>𝑌</m:t>
                    </m:r>
                    <m:r>
                      <a:rPr lang="en-US" altLang="en-US" sz="2400" b="0" i="1" smtClean="0">
                        <a:latin typeface="Cambria Math" panose="02040503050406030204" pitchFamily="18" charset="0"/>
                      </a:rPr>
                      <m:t>=2</m:t>
                    </m:r>
                    <m:r>
                      <a:rPr lang="en-US" altLang="en-US" sz="2400" b="0" i="1" smtClean="0">
                        <a:latin typeface="Cambria Math" panose="02040503050406030204" pitchFamily="18" charset="0"/>
                      </a:rPr>
                      <m:t>𝑋</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=−1291</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+1293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oMath>
                </a14:m>
                <a:endParaRPr lang="en-US" altLang="en-US" sz="2400" dirty="0"/>
              </a:p>
              <a:p>
                <a:pPr>
                  <a:lnSpc>
                    <a:spcPct val="120000"/>
                  </a:lnSpc>
                </a:pPr>
                <a:r>
                  <a:rPr lang="en-US" altLang="en-US" sz="2400" dirty="0"/>
                  <a:t>Redundant </a:t>
                </a:r>
                <a:r>
                  <a:rPr lang="en-US" altLang="en-US" sz="2400"/>
                  <a:t>attributes may </a:t>
                </a:r>
                <a:r>
                  <a:rPr lang="en-US" altLang="en-US" sz="2400" dirty="0"/>
                  <a:t>be detected by correlation analysis and covariance analysis</a:t>
                </a:r>
              </a:p>
              <a:p>
                <a:pPr>
                  <a:lnSpc>
                    <a:spcPct val="120000"/>
                  </a:lnSpc>
                </a:pPr>
                <a:endParaRPr lang="en-US" altLang="en-US" sz="2400" dirty="0"/>
              </a:p>
            </p:txBody>
          </p:sp>
        </mc:Choice>
        <mc:Fallback xmlns="">
          <p:sp>
            <p:nvSpPr>
              <p:cNvPr id="19461" name="Rectangle 3"/>
              <p:cNvSpPr>
                <a:spLocks noGrp="1" noRot="1" noChangeAspect="1" noMove="1" noResize="1" noEditPoints="1" noAdjustHandles="1" noChangeArrowheads="1" noChangeShapeType="1" noTextEdit="1"/>
              </p:cNvSpPr>
              <p:nvPr>
                <p:ph type="body" idx="1"/>
              </p:nvPr>
            </p:nvSpPr>
            <p:spPr>
              <a:xfrm>
                <a:off x="635726" y="1295400"/>
                <a:ext cx="10850880" cy="5181600"/>
              </a:xfrm>
              <a:blipFill>
                <a:blip r:embed="rId3"/>
                <a:stretch>
                  <a:fillRect l="-393" t="-118" r="-562"/>
                </a:stretch>
              </a:blipFill>
            </p:spPr>
            <p:txBody>
              <a:bodyPr/>
              <a:lstStyle/>
              <a:p>
                <a:r>
                  <a:rPr lang="en-US">
                    <a:noFill/>
                  </a:rPr>
                  <a:t> </a:t>
                </a:r>
              </a:p>
            </p:txBody>
          </p:sp>
        </mc:Fallback>
      </mc:AlternateContent>
    </p:spTree>
    <p:extLst>
      <p:ext uri="{BB962C8B-B14F-4D97-AF65-F5344CB8AC3E}">
        <p14:creationId xmlns:p14="http://schemas.microsoft.com/office/powerpoint/2010/main" val="3419712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Data Transformation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Normalization</a:t>
            </a:r>
          </a:p>
          <a:p>
            <a:pPr>
              <a:spcAft>
                <a:spcPts val="600"/>
              </a:spcAft>
            </a:pPr>
            <a:r>
              <a:rPr lang="en-US" altLang="en-US" dirty="0"/>
              <a:t>Discretization </a:t>
            </a:r>
          </a:p>
          <a:p>
            <a:pPr>
              <a:spcAft>
                <a:spcPts val="600"/>
              </a:spcAft>
            </a:pPr>
            <a:r>
              <a:rPr lang="en-US" altLang="en-US" dirty="0"/>
              <a:t>Data Compression</a:t>
            </a:r>
          </a:p>
          <a:p>
            <a:pPr>
              <a:spcAft>
                <a:spcPts val="600"/>
              </a:spcAft>
            </a:pPr>
            <a:r>
              <a:rPr lang="en-US" altLang="en-US" dirty="0"/>
              <a:t>Sampling</a:t>
            </a:r>
          </a:p>
        </p:txBody>
      </p:sp>
    </p:spTree>
    <p:extLst>
      <p:ext uri="{BB962C8B-B14F-4D97-AF65-F5344CB8AC3E}">
        <p14:creationId xmlns:p14="http://schemas.microsoft.com/office/powerpoint/2010/main" val="2802688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p>
          <a:p>
            <a:pPr lvl="3">
              <a:spcAft>
                <a:spcPts val="300"/>
              </a:spcAft>
            </a:pPr>
            <a:r>
              <a:rPr lang="en-US" altLang="en-US" dirty="0">
                <a:latin typeface="Calibri" panose="020F0502020204030204" pitchFamily="34" charset="0"/>
              </a:rPr>
              <a:t>Then $73,000 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nvPr>
        </p:nvGraphicFramePr>
        <p:xfrm>
          <a:off x="5476876" y="3066256"/>
          <a:ext cx="2514600" cy="488950"/>
        </p:xfrm>
        <a:graphic>
          <a:graphicData uri="http://schemas.openxmlformats.org/presentationml/2006/ole">
            <mc:AlternateContent xmlns:mc="http://schemas.openxmlformats.org/markup-compatibility/2006">
              <mc:Choice xmlns:v="urn:schemas-microsoft-com:vml" Requires="v">
                <p:oleObj spid="_x0000_s29716" name="Equation" r:id="rId4" imgW="2222500" imgH="419100" progId="Equation.3">
                  <p:embed/>
                </p:oleObj>
              </mc:Choice>
              <mc:Fallback>
                <p:oleObj name="Equation" r:id="rId4" imgW="2222500" imgH="419100" progId="Equation.3">
                  <p:embed/>
                  <p:pic>
                    <p:nvPicPr>
                      <p:cNvPr id="563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76" y="306625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29717" name="Equation" r:id="rId6" imgW="3340100" imgH="393700" progId="Equation.3">
                  <p:embed/>
                </p:oleObj>
              </mc:Choice>
              <mc:Fallback>
                <p:oleObj name="Equation" r:id="rId6" imgW="3340100" imgH="393700" progId="Equation.3">
                  <p:embed/>
                  <p:pic>
                    <p:nvPicPr>
                      <p:cNvPr id="563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nvGraphicFramePr>
        <p:xfrm>
          <a:off x="3600994" y="4060123"/>
          <a:ext cx="1447800" cy="679450"/>
        </p:xfrm>
        <a:graphic>
          <a:graphicData uri="http://schemas.openxmlformats.org/presentationml/2006/ole">
            <mc:AlternateContent xmlns:mc="http://schemas.openxmlformats.org/markup-compatibility/2006">
              <mc:Choice xmlns:v="urn:schemas-microsoft-com:vml" Requires="v">
                <p:oleObj spid="_x0000_s29718" name="Equation" r:id="rId8" imgW="634725" imgH="393529" progId="Equation.3">
                  <p:embed/>
                </p:oleObj>
              </mc:Choice>
              <mc:Fallback>
                <p:oleObj name="Equation" r:id="rId8" imgW="634725" imgH="393529" progId="Equation.3">
                  <p:embed/>
                  <p:pic>
                    <p:nvPicPr>
                      <p:cNvPr id="563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06012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nvGraphicFramePr>
        <p:xfrm>
          <a:off x="2904309" y="5743575"/>
          <a:ext cx="1066800" cy="847725"/>
        </p:xfrm>
        <a:graphic>
          <a:graphicData uri="http://schemas.openxmlformats.org/presentationml/2006/ole">
            <mc:AlternateContent xmlns:mc="http://schemas.openxmlformats.org/markup-compatibility/2006">
              <mc:Choice xmlns:v="urn:schemas-microsoft-com:vml" Requires="v">
                <p:oleObj spid="_x0000_s29719" name="Equation" r:id="rId10" imgW="495085" imgH="393529" progId="Equation.3">
                  <p:embed/>
                </p:oleObj>
              </mc:Choice>
              <mc:Fallback>
                <p:oleObj name="Equation" r:id="rId10" imgW="495085" imgH="393529" progId="Equation.3">
                  <p:embed/>
                  <p:pic>
                    <p:nvPicPr>
                      <p:cNvPr id="56328"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309" y="574357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29720" name="Equation" r:id="rId12" imgW="114151" imgH="215619" progId="Equation.3">
                  <p:embed/>
                </p:oleObj>
              </mc:Choice>
              <mc:Fallback>
                <p:oleObj name="Equation" r:id="rId12" imgW="114151" imgH="215619" progId="Equation.3">
                  <p:embed/>
                  <p:pic>
                    <p:nvPicPr>
                      <p:cNvPr id="56329"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4029076" y="584896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nvPr>
        </p:nvGraphicFramePr>
        <p:xfrm>
          <a:off x="5972176" y="5000791"/>
          <a:ext cx="1952625" cy="563562"/>
        </p:xfrm>
        <a:graphic>
          <a:graphicData uri="http://schemas.openxmlformats.org/presentationml/2006/ole">
            <mc:AlternateContent xmlns:mc="http://schemas.openxmlformats.org/markup-compatibility/2006">
              <mc:Choice xmlns:v="urn:schemas-microsoft-com:vml" Requires="v">
                <p:oleObj spid="_x0000_s29721" name="Equation" r:id="rId14" imgW="1498600" imgH="419100" progId="Equation.3">
                  <p:embed/>
                </p:oleObj>
              </mc:Choice>
              <mc:Fallback>
                <p:oleObj name="Equation" r:id="rId14" imgW="1498600" imgH="419100" progId="Equation.3">
                  <p:embed/>
                  <p:pic>
                    <p:nvPicPr>
                      <p:cNvPr id="56331"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0007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5581649" y="4034021"/>
            <a:ext cx="5934076" cy="769441"/>
          </a:xfrm>
          <a:prstGeom prst="rect">
            <a:avLst/>
          </a:prstGeom>
          <a:solidFill>
            <a:srgbClr val="FFFF00"/>
          </a:solidFill>
        </p:spPr>
        <p:txBody>
          <a:bodyPr wrap="square" rtlCol="0">
            <a:spAutoFit/>
          </a:bodyPr>
          <a:lstStyle/>
          <a:p>
            <a:pPr>
              <a:lnSpc>
                <a:spcPct val="110000"/>
              </a:lnSpc>
            </a:pPr>
            <a:r>
              <a:rPr lang="en-US" altLang="en-US" sz="2000" dirty="0">
                <a:latin typeface="Calibri" panose="020F0502020204030204" pitchFamily="34" charset="0"/>
              </a:rPr>
              <a:t>Z-score: The distance between the raw score and the population mean in the unit of the standard deviation</a:t>
            </a:r>
          </a:p>
        </p:txBody>
      </p:sp>
    </p:spTree>
    <p:extLst>
      <p:ext uri="{BB962C8B-B14F-4D97-AF65-F5344CB8AC3E}">
        <p14:creationId xmlns:p14="http://schemas.microsoft.com/office/powerpoint/2010/main" val="2025996718"/>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2801363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a:latin typeface="Calibri" panose="020F0502020204030204" pitchFamily="34" charset="0"/>
              </a:rPr>
              <a:t>Binning </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p>
          <a:p>
            <a:pPr lvl="1">
              <a:spcAft>
                <a:spcPts val="600"/>
              </a:spcAft>
            </a:pPr>
            <a:r>
              <a:rPr lang="en-US" altLang="en-US" dirty="0">
                <a:latin typeface="Calibri" panose="020F0502020204030204" pitchFamily="34" charset="0"/>
              </a:rPr>
              <a:t>Unsupervised, top-down split or bottom-up merge</a:t>
            </a:r>
          </a:p>
          <a:p>
            <a:pPr>
              <a:spcAft>
                <a:spcPts val="600"/>
              </a:spcAft>
            </a:pPr>
            <a:r>
              <a:rPr lang="en-US" altLang="en-US" dirty="0">
                <a:latin typeface="Calibri" panose="020F0502020204030204" pitchFamily="34" charset="0"/>
              </a:rPr>
              <a:t>Decision-tree analysis</a:t>
            </a:r>
          </a:p>
          <a:p>
            <a:pPr lvl="1">
              <a:spcAft>
                <a:spcPts val="600"/>
              </a:spcAft>
            </a:pPr>
            <a:r>
              <a:rPr lang="en-US" altLang="en-US" dirty="0">
                <a:latin typeface="Calibri" panose="020F0502020204030204" pitchFamily="34" charset="0"/>
              </a:rPr>
              <a:t>Supervised, top-down split</a:t>
            </a: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p>
          <a:p>
            <a:pPr lvl="1">
              <a:spcAft>
                <a:spcPts val="600"/>
              </a:spcAft>
            </a:pPr>
            <a:r>
              <a:rPr lang="en-US" altLang="en-US" dirty="0">
                <a:latin typeface="Calibri" panose="020F0502020204030204" pitchFamily="34" charset="0"/>
              </a:rPr>
              <a:t>Unsupervised, bottom-up merge</a:t>
            </a:r>
          </a:p>
          <a:p>
            <a:pPr>
              <a:spcAft>
                <a:spcPts val="600"/>
              </a:spcAft>
            </a:pPr>
            <a:r>
              <a:rPr lang="en-US" altLang="en-US" dirty="0">
                <a:latin typeface="Calibri" panose="020F0502020204030204" pitchFamily="34" charset="0"/>
              </a:rPr>
              <a:t>Note: All the methods can be applied recursively</a:t>
            </a:r>
          </a:p>
        </p:txBody>
      </p:sp>
    </p:spTree>
    <p:extLst>
      <p:ext uri="{BB962C8B-B14F-4D97-AF65-F5344CB8AC3E}">
        <p14:creationId xmlns:p14="http://schemas.microsoft.com/office/powerpoint/2010/main" val="272120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4007750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a:t>equal-depth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285721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depth (frequency) (binning)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width (distance) binning</a:t>
            </a:r>
          </a:p>
        </p:txBody>
      </p:sp>
    </p:spTree>
    <p:extLst>
      <p:ext uri="{BB962C8B-B14F-4D97-AF65-F5344CB8AC3E}">
        <p14:creationId xmlns:p14="http://schemas.microsoft.com/office/powerpoint/2010/main" val="179110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a:t>Attributes</a:t>
            </a:r>
          </a:p>
        </p:txBody>
      </p:sp>
      <p:sp>
        <p:nvSpPr>
          <p:cNvPr id="12292" name="Rectangle 3"/>
          <p:cNvSpPr>
            <a:spLocks noGrp="1" noChangeArrowheads="1"/>
          </p:cNvSpPr>
          <p:nvPr>
            <p:ph type="body" idx="1"/>
          </p:nvPr>
        </p:nvSpPr>
        <p:spPr>
          <a:xfrm>
            <a:off x="590924" y="1175084"/>
            <a:ext cx="11130024" cy="5596908"/>
          </a:xfrm>
        </p:spPr>
        <p:txBody>
          <a:bodyPr/>
          <a:lstStyle/>
          <a:p>
            <a:pPr eaLnBrk="1" hangingPunct="1"/>
            <a:r>
              <a:rPr lang="en-US" altLang="en-US" sz="2400" b="1" dirty="0"/>
              <a:t>Attribute (</a:t>
            </a:r>
            <a:r>
              <a:rPr lang="en-US" altLang="en-US" sz="2400" dirty="0"/>
              <a:t>or</a:t>
            </a:r>
            <a:r>
              <a:rPr lang="en-US" altLang="en-US" sz="2400" b="1" dirty="0"/>
              <a:t> dimensions, features, variables</a:t>
            </a:r>
            <a:r>
              <a:rPr lang="en-US" altLang="en-US" sz="2400" dirty="0"/>
              <a:t>) </a:t>
            </a:r>
          </a:p>
          <a:p>
            <a:pPr lvl="1"/>
            <a:r>
              <a:rPr lang="en-US" altLang="en-US" sz="2400" dirty="0"/>
              <a:t>A data field, representing a characteristic or feature of a data object</a:t>
            </a:r>
          </a:p>
          <a:p>
            <a:pPr lvl="1" eaLnBrk="1" hangingPunct="1"/>
            <a:r>
              <a:rPr lang="en-US" altLang="en-US" sz="2400" i="1" dirty="0"/>
              <a:t>E.g., customer _ID, name, address</a:t>
            </a:r>
          </a:p>
          <a:p>
            <a:pPr eaLnBrk="1" hangingPunct="1"/>
            <a:r>
              <a:rPr lang="en-US" altLang="en-US" sz="2400" dirty="0"/>
              <a:t>Types:</a:t>
            </a:r>
          </a:p>
          <a:p>
            <a:pPr lvl="1" eaLnBrk="1" hangingPunct="1"/>
            <a:r>
              <a:rPr lang="en-US" altLang="en-US" sz="2400" dirty="0"/>
              <a:t>Nominal (e.g., red, blue)</a:t>
            </a:r>
          </a:p>
          <a:p>
            <a:pPr lvl="1" eaLnBrk="1" hangingPunct="1"/>
            <a:r>
              <a:rPr lang="en-US" altLang="en-US" sz="2400" dirty="0"/>
              <a:t>Binary (e.g., {true, false})</a:t>
            </a:r>
          </a:p>
          <a:p>
            <a:pPr lvl="1" eaLnBrk="1" hangingPunct="1"/>
            <a:r>
              <a:rPr lang="en-US" altLang="en-US" sz="2400" dirty="0"/>
              <a:t>Ordinal (e.g., {freshman, sophomore, junior, senior})</a:t>
            </a:r>
          </a:p>
          <a:p>
            <a:pPr lvl="1" eaLnBrk="1" hangingPunct="1"/>
            <a:r>
              <a:rPr lang="en-US" altLang="en-US" sz="2400" dirty="0"/>
              <a:t>Numeric: quantitative</a:t>
            </a:r>
          </a:p>
          <a:p>
            <a:pPr lvl="2" eaLnBrk="1" hangingPunct="1"/>
            <a:r>
              <a:rPr lang="en-US" altLang="en-US" sz="2400" dirty="0"/>
              <a:t>Interval-scaled: 100</a:t>
            </a:r>
            <a:r>
              <a:rPr lang="en-US" altLang="en-US" sz="2400" baseline="30000" dirty="0"/>
              <a:t>○</a:t>
            </a:r>
            <a:r>
              <a:rPr lang="en-US" altLang="en-US" sz="2400" dirty="0"/>
              <a:t>C is interval scales</a:t>
            </a:r>
          </a:p>
          <a:p>
            <a:pPr lvl="2"/>
            <a:r>
              <a:rPr lang="en-US" altLang="en-US" sz="2400" dirty="0"/>
              <a:t>Ratio-scaled: 100</a:t>
            </a:r>
            <a:r>
              <a:rPr lang="en-US" altLang="en-US" sz="2400" baseline="30000" dirty="0"/>
              <a:t>○</a:t>
            </a:r>
            <a:r>
              <a:rPr lang="en-US" altLang="en-US" sz="2400" dirty="0"/>
              <a:t>K is ratio scaled since it is twice as high as 50</a:t>
            </a:r>
            <a:r>
              <a:rPr lang="en-US" altLang="en-US" sz="2400" baseline="30000" dirty="0"/>
              <a:t> ○</a:t>
            </a:r>
            <a:r>
              <a:rPr lang="en-US" altLang="en-US" sz="2400" dirty="0"/>
              <a:t>K</a:t>
            </a:r>
          </a:p>
          <a:p>
            <a:pPr lvl="1"/>
            <a:r>
              <a:rPr lang="en-US" sz="2400" dirty="0"/>
              <a:t>Discrete vs. Continuous Attributes</a:t>
            </a:r>
          </a:p>
        </p:txBody>
      </p:sp>
    </p:spTree>
    <p:extLst>
      <p:ext uri="{BB962C8B-B14F-4D97-AF65-F5344CB8AC3E}">
        <p14:creationId xmlns:p14="http://schemas.microsoft.com/office/powerpoint/2010/main" val="271651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Tree>
    <p:extLst>
      <p:ext uri="{BB962C8B-B14F-4D97-AF65-F5344CB8AC3E}">
        <p14:creationId xmlns:p14="http://schemas.microsoft.com/office/powerpoint/2010/main" val="378708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for Nominal Data</a:t>
            </a:r>
          </a:p>
        </p:txBody>
      </p:sp>
      <p:sp>
        <p:nvSpPr>
          <p:cNvPr id="64516" name="Rectangle 3"/>
          <p:cNvSpPr>
            <a:spLocks noGrp="1" noChangeArrowheads="1"/>
          </p:cNvSpPr>
          <p:nvPr>
            <p:ph type="body" idx="1"/>
          </p:nvPr>
        </p:nvSpPr>
        <p:spPr>
          <a:xfrm>
            <a:off x="705394" y="1371600"/>
            <a:ext cx="10694126"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spTree>
    <p:extLst>
      <p:ext uri="{BB962C8B-B14F-4D97-AF65-F5344CB8AC3E}">
        <p14:creationId xmlns:p14="http://schemas.microsoft.com/office/powerpoint/2010/main" val="4113514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a:t>Data Compression</a:t>
            </a:r>
          </a:p>
        </p:txBody>
      </p:sp>
      <p:sp>
        <p:nvSpPr>
          <p:cNvPr id="52228" name="Rectangle 3"/>
          <p:cNvSpPr>
            <a:spLocks noGrp="1" noChangeArrowheads="1"/>
          </p:cNvSpPr>
          <p:nvPr>
            <p:ph type="body" idx="4294967295"/>
          </p:nvPr>
        </p:nvSpPr>
        <p:spPr>
          <a:xfrm>
            <a:off x="629195" y="1079862"/>
            <a:ext cx="6838406"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a:latin typeface="Calibri" panose="020F0502020204030204" pitchFamily="34" charset="0"/>
                <a:sym typeface="Symbol" panose="05050102010706020507" pitchFamily="18" charset="2"/>
              </a:rPr>
              <a:t>Data reduction and dimensionality reduction may also be considered as forms of data compression</a:t>
            </a:r>
          </a:p>
        </p:txBody>
      </p:sp>
      <p:grpSp>
        <p:nvGrpSpPr>
          <p:cNvPr id="4" name="Group 3"/>
          <p:cNvGrpSpPr/>
          <p:nvPr/>
        </p:nvGrpSpPr>
        <p:grpSpPr>
          <a:xfrm>
            <a:off x="7391400" y="1400176"/>
            <a:ext cx="4124325" cy="3200400"/>
            <a:chOff x="2362201" y="1625601"/>
            <a:chExt cx="7335788"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1998613"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Compressed </a:t>
              </a:r>
            </a:p>
            <a:p>
              <a:pPr algn="ctr"/>
              <a:r>
                <a:rPr lang="en-US" altLang="en-US" sz="20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a:p>
              <a:pPr algn="ctr"/>
              <a:r>
                <a:rPr lang="en-US" altLang="en-US" dirty="0">
                  <a:latin typeface="+mn-lt"/>
                </a:rPr>
                <a:t>Approximated </a:t>
              </a: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a:t>Lossy</a:t>
            </a:r>
            <a:r>
              <a:rPr lang="en-US" sz="2400" dirty="0"/>
              <a:t> vs. lossless compression</a:t>
            </a:r>
          </a:p>
        </p:txBody>
      </p:sp>
    </p:spTree>
    <p:extLst>
      <p:ext uri="{BB962C8B-B14F-4D97-AF65-F5344CB8AC3E}">
        <p14:creationId xmlns:p14="http://schemas.microsoft.com/office/powerpoint/2010/main" val="1015062594"/>
      </p:ext>
    </p:extLst>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b="1" dirty="0">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77705"/>
      </p:ext>
    </p:extLst>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b="1" dirty="0"/>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3813782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sampling:  </a:t>
            </a:r>
            <a:r>
              <a:rPr lang="en-US" altLang="en-US" sz="2400" dirty="0"/>
              <a:t>equal 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population</a:t>
            </a:r>
          </a:p>
          <a:p>
            <a:pPr>
              <a:spcAft>
                <a:spcPts val="300"/>
              </a:spcAft>
            </a:pPr>
            <a:r>
              <a:rPr lang="en-US" altLang="en-US" sz="2400" b="1" dirty="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Stratified sampling</a:t>
            </a:r>
          </a:p>
        </p:txBody>
      </p:sp>
    </p:spTree>
    <p:extLst>
      <p:ext uri="{BB962C8B-B14F-4D97-AF65-F5344CB8AC3E}">
        <p14:creationId xmlns:p14="http://schemas.microsoft.com/office/powerpoint/2010/main" val="2769644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p>
          <a:p>
            <a:pPr lvl="1">
              <a:spcAft>
                <a:spcPts val="600"/>
              </a:spcAft>
            </a:pPr>
            <a:r>
              <a:rPr lang="en-US" altLang="en-US" sz="2400" dirty="0"/>
              <a:t>Obtain a reduced representation of the data set </a:t>
            </a:r>
          </a:p>
          <a:p>
            <a:pPr lvl="2">
              <a:spcAft>
                <a:spcPts val="600"/>
              </a:spcAft>
            </a:pPr>
            <a:r>
              <a:rPr lang="en-US" altLang="en-US" sz="2400" dirty="0"/>
              <a:t>much smaller in volume but yet produces </a:t>
            </a:r>
            <a:r>
              <a:rPr lang="en-US" altLang="en-US" sz="2400" i="1" dirty="0"/>
              <a:t>almost</a:t>
            </a:r>
            <a:r>
              <a:rPr lang="en-US" altLang="en-US" sz="2400" dirty="0"/>
              <a:t> the same analytical results</a:t>
            </a:r>
          </a:p>
          <a:p>
            <a:pPr eaLnBrk="1" hangingPunct="1">
              <a:spcAft>
                <a:spcPts val="600"/>
              </a:spcAft>
            </a:pPr>
            <a:r>
              <a:rPr lang="en-US" altLang="en-US" sz="2400" dirty="0"/>
              <a:t>Why data reduction?</a:t>
            </a:r>
            <a:r>
              <a:rPr lang="en-US" altLang="en-US" sz="2400" dirty="0">
                <a:cs typeface="Tahoma" panose="020B0604030504040204" pitchFamily="34" charset="0"/>
              </a:rPr>
              <a:t>—</a:t>
            </a:r>
            <a:r>
              <a:rPr lang="en-US" altLang="en-US" sz="2400" dirty="0"/>
              <a:t>A database/data warehouse may store terabytes of data</a:t>
            </a:r>
          </a:p>
          <a:p>
            <a:pPr lvl="1">
              <a:spcAft>
                <a:spcPts val="600"/>
              </a:spcAft>
            </a:pPr>
            <a:r>
              <a:rPr lang="en-US" altLang="en-US" sz="2400" dirty="0"/>
              <a:t>Complex analysis may take a very long time to run on the complete data set</a:t>
            </a:r>
          </a:p>
          <a:p>
            <a:pPr>
              <a:spcAft>
                <a:spcPts val="600"/>
              </a:spcAft>
            </a:pPr>
            <a:r>
              <a:rPr lang="en-US" altLang="en-US" sz="2400" b="1" dirty="0"/>
              <a:t>Methods for data reduction </a:t>
            </a:r>
            <a:r>
              <a:rPr lang="en-US" altLang="en-US" sz="2400" dirty="0"/>
              <a:t>(also </a:t>
            </a:r>
            <a:r>
              <a:rPr lang="en-US" altLang="en-US" sz="2400" i="1" dirty="0"/>
              <a:t>data size reduction </a:t>
            </a:r>
            <a:r>
              <a:rPr lang="en-US" altLang="en-US" sz="2400" dirty="0"/>
              <a:t>or </a:t>
            </a:r>
            <a:r>
              <a:rPr lang="en-US" altLang="en-US" sz="2400" i="1" dirty="0" err="1"/>
              <a:t>numerosity</a:t>
            </a:r>
            <a:r>
              <a:rPr lang="en-US" altLang="en-US" sz="2400" i="1" dirty="0"/>
              <a:t> reduction</a:t>
            </a:r>
            <a:r>
              <a:rPr lang="en-US" altLang="en-US" sz="2400" dirty="0"/>
              <a:t>) </a:t>
            </a:r>
          </a:p>
          <a:p>
            <a:pPr lvl="1">
              <a:spcAft>
                <a:spcPts val="600"/>
              </a:spcAft>
            </a:pPr>
            <a:r>
              <a:rPr lang="en-US" altLang="en-US" sz="2400" dirty="0"/>
              <a:t>Regression 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695641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a:bodyPr>
          <a:lstStyle/>
          <a:p>
            <a:r>
              <a:rPr lang="en-US" altLang="en-US" sz="3800" dirty="0"/>
              <a:t>Data Reduction: </a:t>
            </a:r>
            <a:r>
              <a:rPr lang="en-US" altLang="en-US" sz="3800" b="1" dirty="0"/>
              <a:t>Parametric vs. Non-Parametric Methods</a:t>
            </a:r>
            <a:r>
              <a:rPr lang="en-US" altLang="en-US" sz="3800" dirty="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vs. 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Clustering on the Raw 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Stratified Sampling</a:t>
            </a: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mn-lt"/>
              </a:rPr>
              <a:t>Histogram</a:t>
            </a:r>
          </a:p>
        </p:txBody>
      </p:sp>
    </p:spTree>
    <p:extLst>
      <p:ext uri="{BB962C8B-B14F-4D97-AF65-F5344CB8AC3E}">
        <p14:creationId xmlns:p14="http://schemas.microsoft.com/office/powerpoint/2010/main" val="222133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a:t>Attribute Types </a:t>
            </a:r>
          </a:p>
        </p:txBody>
      </p:sp>
      <p:sp>
        <p:nvSpPr>
          <p:cNvPr id="13316" name="Rectangle 3"/>
          <p:cNvSpPr>
            <a:spLocks noGrp="1" noChangeArrowheads="1"/>
          </p:cNvSpPr>
          <p:nvPr>
            <p:ph type="body" idx="1"/>
          </p:nvPr>
        </p:nvSpPr>
        <p:spPr>
          <a:xfrm>
            <a:off x="579583" y="1152525"/>
            <a:ext cx="10907567" cy="5562600"/>
          </a:xfrm>
        </p:spPr>
        <p:txBody>
          <a:bodyPr/>
          <a:lstStyle/>
          <a:p>
            <a:pPr marL="292100" indent="-292100">
              <a:lnSpc>
                <a:spcPct val="90000"/>
              </a:lnSpc>
            </a:pPr>
            <a:r>
              <a:rPr lang="en-US" altLang="en-US" sz="2400" b="1" dirty="0"/>
              <a:t>Nominal:</a:t>
            </a:r>
            <a:r>
              <a:rPr lang="en-US" altLang="en-US" sz="2400" dirty="0"/>
              <a:t> categories, states, or “names of things”</a:t>
            </a:r>
          </a:p>
          <a:p>
            <a:pPr marL="749300" lvl="1" indent="-342900">
              <a:lnSpc>
                <a:spcPct val="90000"/>
              </a:lnSpc>
            </a:pPr>
            <a:r>
              <a:rPr lang="en-US" altLang="en-US" sz="2400" i="1" dirty="0" err="1"/>
              <a:t>Hair_color</a:t>
            </a:r>
            <a:r>
              <a:rPr lang="en-US" altLang="en-US" sz="2400" i="1" dirty="0"/>
              <a:t> = </a:t>
            </a:r>
            <a:r>
              <a:rPr lang="en-US" altLang="en-US" sz="2400" dirty="0"/>
              <a:t>{</a:t>
            </a:r>
            <a:r>
              <a:rPr lang="en-US" altLang="en-US" sz="2400" i="1" dirty="0"/>
              <a:t>auburn, black, blond, brown, grey, red, white</a:t>
            </a:r>
            <a:r>
              <a:rPr lang="en-US" altLang="en-US" sz="2400" dirty="0"/>
              <a:t>}</a:t>
            </a:r>
          </a:p>
          <a:p>
            <a:pPr marL="749300" lvl="1" indent="-342900">
              <a:lnSpc>
                <a:spcPct val="90000"/>
              </a:lnSpc>
            </a:pPr>
            <a:r>
              <a:rPr lang="en-US" altLang="en-US" sz="2400" dirty="0"/>
              <a:t>marital status, occupation, ID numbers, zip codes</a:t>
            </a:r>
          </a:p>
          <a:p>
            <a:pPr marL="292100" indent="-292100">
              <a:lnSpc>
                <a:spcPct val="90000"/>
              </a:lnSpc>
            </a:pPr>
            <a:r>
              <a:rPr lang="en-US" altLang="en-US" sz="2400" b="1" dirty="0"/>
              <a:t>Binary</a:t>
            </a:r>
          </a:p>
          <a:p>
            <a:pPr marL="749300" lvl="1" indent="-342900">
              <a:lnSpc>
                <a:spcPct val="90000"/>
              </a:lnSpc>
            </a:pPr>
            <a:r>
              <a:rPr lang="en-US" altLang="en-US" sz="2400" dirty="0"/>
              <a:t>Nominal attribute with only 2 states (0 and 1)</a:t>
            </a:r>
          </a:p>
          <a:p>
            <a:pPr marL="749300" lvl="1" indent="-342900">
              <a:lnSpc>
                <a:spcPct val="90000"/>
              </a:lnSpc>
            </a:pPr>
            <a:r>
              <a:rPr lang="en-US" altLang="en-US" sz="2400" u="sng" dirty="0"/>
              <a:t>Symmetric binary</a:t>
            </a:r>
            <a:r>
              <a:rPr lang="en-US" altLang="en-US" sz="2400" dirty="0"/>
              <a:t>: both outcomes equally important</a:t>
            </a:r>
          </a:p>
          <a:p>
            <a:pPr marL="1257300" lvl="2" indent="-393700">
              <a:lnSpc>
                <a:spcPct val="90000"/>
              </a:lnSpc>
            </a:pPr>
            <a:r>
              <a:rPr lang="en-US" altLang="en-US" sz="2400" dirty="0"/>
              <a:t>e.g., gender</a:t>
            </a:r>
          </a:p>
          <a:p>
            <a:pPr marL="749300" lvl="1" indent="-342900">
              <a:lnSpc>
                <a:spcPct val="90000"/>
              </a:lnSpc>
            </a:pPr>
            <a:r>
              <a:rPr lang="en-US" altLang="en-US" sz="2400" u="sng" dirty="0"/>
              <a:t>Asymmetric binary</a:t>
            </a:r>
            <a:r>
              <a:rPr lang="en-US" altLang="en-US" sz="2400" dirty="0"/>
              <a:t>: outcomes not equally important.  </a:t>
            </a:r>
          </a:p>
          <a:p>
            <a:pPr marL="1257300" lvl="2" indent="-393700">
              <a:lnSpc>
                <a:spcPct val="90000"/>
              </a:lnSpc>
            </a:pPr>
            <a:r>
              <a:rPr lang="en-US" altLang="en-US" sz="2400" dirty="0"/>
              <a:t>e.g., medical test (positive vs. negative)</a:t>
            </a:r>
          </a:p>
          <a:p>
            <a:pPr marL="1257300" lvl="2" indent="-393700">
              <a:lnSpc>
                <a:spcPct val="90000"/>
              </a:lnSpc>
            </a:pPr>
            <a:r>
              <a:rPr lang="en-US" altLang="en-US" sz="2400" dirty="0"/>
              <a:t>Convention: assign 1 to most important outcome (e.g., HIV positive)</a:t>
            </a:r>
          </a:p>
          <a:p>
            <a:pPr marL="292100" indent="-292100">
              <a:lnSpc>
                <a:spcPct val="90000"/>
              </a:lnSpc>
            </a:pPr>
            <a:r>
              <a:rPr lang="en-US" altLang="en-US" sz="2400" b="1" dirty="0"/>
              <a:t>Ordinal</a:t>
            </a:r>
          </a:p>
          <a:p>
            <a:pPr marL="749300" lvl="1" indent="-342900">
              <a:lnSpc>
                <a:spcPct val="90000"/>
              </a:lnSpc>
            </a:pPr>
            <a:r>
              <a:rPr lang="en-US" altLang="en-US" sz="2400" dirty="0"/>
              <a:t>Values have a meaningful order (ranking) but magnitude between successive values is not known</a:t>
            </a:r>
          </a:p>
          <a:p>
            <a:pPr marL="749300" lvl="1" indent="-342900">
              <a:lnSpc>
                <a:spcPct val="90000"/>
              </a:lnSpc>
            </a:pPr>
            <a:r>
              <a:rPr lang="en-US" altLang="en-US" sz="2400" i="1" dirty="0"/>
              <a:t>Size = </a:t>
            </a:r>
            <a:r>
              <a:rPr lang="en-US" altLang="en-US" sz="2400" dirty="0"/>
              <a:t>{</a:t>
            </a:r>
            <a:r>
              <a:rPr lang="en-US" altLang="en-US" sz="2400" i="1" dirty="0"/>
              <a:t>small, medium, large</a:t>
            </a:r>
            <a:r>
              <a:rPr lang="en-US" altLang="en-US" sz="2400" dirty="0"/>
              <a:t>}</a:t>
            </a:r>
            <a:r>
              <a:rPr lang="en-US" altLang="en-US" sz="2400" i="1" dirty="0"/>
              <a:t>,</a:t>
            </a:r>
            <a:r>
              <a:rPr lang="en-US" altLang="en-US" sz="2400" dirty="0"/>
              <a:t> grades, army rankings</a:t>
            </a:r>
          </a:p>
        </p:txBody>
      </p:sp>
    </p:spTree>
    <p:extLst>
      <p:ext uri="{BB962C8B-B14F-4D97-AF65-F5344CB8AC3E}">
        <p14:creationId xmlns:p14="http://schemas.microsoft.com/office/powerpoint/2010/main" val="12799917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Analysis</a:t>
            </a:r>
          </a:p>
        </p:txBody>
      </p:sp>
      <p:sp>
        <p:nvSpPr>
          <p:cNvPr id="43012" name="Rectangle 28"/>
          <p:cNvSpPr>
            <a:spLocks noGrp="1" noChangeArrowheads="1"/>
          </p:cNvSpPr>
          <p:nvPr>
            <p:ph type="body" sz="half" idx="1"/>
          </p:nvPr>
        </p:nvSpPr>
        <p:spPr>
          <a:xfrm>
            <a:off x="553246" y="1152707"/>
            <a:ext cx="6667499" cy="5548718"/>
          </a:xfrm>
        </p:spPr>
        <p:txBody>
          <a:bodyPr/>
          <a:lstStyle/>
          <a:p>
            <a:pPr eaLnBrk="1" hangingPunct="1">
              <a:spcBef>
                <a:spcPts val="1200"/>
              </a:spcBef>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(also known as </a:t>
            </a:r>
            <a:r>
              <a:rPr lang="en-US" altLang="en-US" sz="2400" b="1" i="1" dirty="0">
                <a:latin typeface="Calibri" panose="020F0502020204030204" pitchFamily="34" charset="0"/>
              </a:rPr>
              <a:t>explanatory 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Bef>
                <a:spcPts val="1200"/>
              </a:spcBef>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Bef>
                <a:spcPts val="1200"/>
              </a:spcBef>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649725547"/>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a:t>Two 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a:t>Nonlinear regression</a:t>
            </a:r>
            <a:r>
              <a:rPr lang="en-US" altLang="en-US" sz="2400" dirty="0"/>
              <a:t>:</a:t>
            </a:r>
          </a:p>
          <a:p>
            <a:pPr lvl="1"/>
            <a:r>
              <a:rPr lang="en-US" sz="2400" dirty="0"/>
              <a:t>Data are modeled by a function which is a nonlinear combination of the model parameters and depends on one or more independent variables</a:t>
            </a:r>
          </a:p>
          <a:p>
            <a:pPr lvl="1"/>
            <a:r>
              <a:rPr lang="en-US" sz="2400" dirty="0"/>
              <a:t>The data are fitted by a method of successive 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75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a:t>Multiple 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a:t>Log-linear model</a:t>
            </a:r>
            <a:r>
              <a:rPr lang="en-US" altLang="en-US" sz="2400" dirty="0"/>
              <a:t>:</a:t>
            </a:r>
          </a:p>
          <a:p>
            <a:pPr lvl="1"/>
            <a:r>
              <a:rPr lang="en-US" sz="2400" dirty="0"/>
              <a:t>A math model that takes the form of a function whose logarithm is a linear combination of the parameters of the model, which makes it possible to apply (possibly multivariate) linear regression</a:t>
            </a:r>
          </a:p>
          <a:p>
            <a:pPr lvl="1"/>
            <a:r>
              <a:rPr lang="en-US" altLang="en-US" sz="2400" dirty="0"/>
              <a:t>Estimate the probability of each point (tuple) in a multi-</a:t>
            </a:r>
            <a:r>
              <a:rPr lang="en-US" altLang="en-US" sz="2400" dirty="0" err="1"/>
              <a:t>dimen</a:t>
            </a:r>
            <a:r>
              <a:rPr lang="en-US" altLang="en-US" sz="2400" dirty="0"/>
              <a:t>. space for a set of discretized attributes, based on a smaller subset of dimensional combinations</a:t>
            </a:r>
          </a:p>
          <a:p>
            <a:pPr lvl="1" eaLnBrk="1" hangingPunct="1"/>
            <a:r>
              <a:rPr lang="en-US" altLang="en-US" sz="2400" dirty="0"/>
              <a:t>Useful 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Multiple Regression and Log-Linear Models</a:t>
            </a:r>
            <a:endParaRPr lang="en-US" altLang="en-US" sz="2400" dirty="0"/>
          </a:p>
        </p:txBody>
      </p:sp>
    </p:spTree>
    <p:extLst>
      <p:ext uri="{BB962C8B-B14F-4D97-AF65-F5344CB8AC3E}">
        <p14:creationId xmlns:p14="http://schemas.microsoft.com/office/powerpoint/2010/main" val="1698344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30725" name="Chart" r:id="rId4" imgW="7915243" imgH="3848215" progId="MSGraph.Chart.8">
                  <p:embed followColorScheme="full"/>
                </p:oleObj>
              </mc:Choice>
              <mc:Fallback>
                <p:oleObj name="Chart" r:id="rId4" imgW="7915243" imgH="3848215" progId="MSGraph.Chart.8">
                  <p:embed followColorScheme="full"/>
                  <p:pic>
                    <p:nvPicPr>
                      <p:cNvPr id="45061" name="Object 4"/>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87678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srcRect l="5639" t="5639" r="5639" b="5639"/>
          <a:stretch>
            <a:fillRect/>
          </a:stretch>
        </p:blipFill>
        <p:spPr>
          <a:xfrm>
            <a:off x="7738062" y="116204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3528350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Dimensionality Reduction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What Is Dimensionality Reduction?</a:t>
            </a:r>
          </a:p>
          <a:p>
            <a:pPr>
              <a:spcAft>
                <a:spcPts val="600"/>
              </a:spcAft>
            </a:pPr>
            <a:r>
              <a:rPr lang="en-US" altLang="en-US" dirty="0"/>
              <a:t>Dimensionality Reduction Methods</a:t>
            </a:r>
          </a:p>
          <a:p>
            <a:pPr lvl="1">
              <a:spcAft>
                <a:spcPts val="600"/>
              </a:spcAft>
            </a:pPr>
            <a:r>
              <a:rPr lang="en-US" altLang="en-US" dirty="0"/>
              <a:t>Principal Component Analysis </a:t>
            </a:r>
          </a:p>
          <a:p>
            <a:pPr lvl="1">
              <a:spcAft>
                <a:spcPts val="600"/>
              </a:spcAft>
            </a:pPr>
            <a:r>
              <a:rPr lang="en-US" altLang="en-US" dirty="0"/>
              <a:t>Attribute Subset Selection </a:t>
            </a:r>
          </a:p>
          <a:p>
            <a:pPr lvl="1">
              <a:spcAft>
                <a:spcPts val="600"/>
              </a:spcAft>
            </a:pPr>
            <a:r>
              <a:rPr lang="en-US" altLang="en-US" dirty="0"/>
              <a:t>Nonlinear Dimensionality Reduction Methods</a:t>
            </a:r>
          </a:p>
        </p:txBody>
      </p:sp>
    </p:spTree>
    <p:extLst>
      <p:ext uri="{BB962C8B-B14F-4D97-AF65-F5344CB8AC3E}">
        <p14:creationId xmlns:p14="http://schemas.microsoft.com/office/powerpoint/2010/main" val="683507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a:t>What Is 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a:t>Reducing the number of random variables under consideration, via obtaining a set of principal variables</a:t>
            </a:r>
          </a:p>
          <a:p>
            <a:r>
              <a:rPr lang="en-US" altLang="en-US" b="1" dirty="0"/>
              <a:t>Advantages of dimensionality reduction</a:t>
            </a:r>
            <a:endParaRPr lang="en-US" dirty="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visualization</a:t>
            </a:r>
          </a:p>
        </p:txBody>
      </p:sp>
    </p:spTree>
    <p:extLst>
      <p:ext uri="{BB962C8B-B14F-4D97-AF65-F5344CB8AC3E}">
        <p14:creationId xmlns:p14="http://schemas.microsoft.com/office/powerpoint/2010/main" val="988105544"/>
      </p:ext>
    </p:extLst>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a:t>Dimensionality Reduction Methods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a:t>Some typical dimensionality reduction methods</a:t>
            </a:r>
          </a:p>
          <a:p>
            <a:pPr lvl="1">
              <a:spcAft>
                <a:spcPts val="600"/>
              </a:spcAft>
            </a:pPr>
            <a:r>
              <a:rPr lang="en-US" altLang="en-US" dirty="0"/>
              <a:t>Principal Component Analysis</a:t>
            </a:r>
            <a:endParaRPr lang="en-US" dirty="0"/>
          </a:p>
          <a:p>
            <a:pPr lvl="1">
              <a:spcAft>
                <a:spcPts val="600"/>
              </a:spcAft>
            </a:pPr>
            <a:r>
              <a:rPr lang="en-US" altLang="en-US" dirty="0"/>
              <a:t>Attribute Subset Selection </a:t>
            </a:r>
          </a:p>
          <a:p>
            <a:pPr lvl="1">
              <a:spcAft>
                <a:spcPts val="600"/>
              </a:spcAft>
            </a:pPr>
            <a:r>
              <a:rPr lang="en-US" altLang="en-US" dirty="0"/>
              <a:t>Nonlinear Dimensionality Reduction</a:t>
            </a:r>
          </a:p>
          <a:p>
            <a:pPr lvl="2">
              <a:spcAft>
                <a:spcPts val="600"/>
              </a:spcAft>
            </a:pPr>
            <a:endParaRPr lang="en-US" dirty="0"/>
          </a:p>
          <a:p>
            <a:pPr lvl="2">
              <a:spcAft>
                <a:spcPts val="600"/>
              </a:spcAft>
            </a:pPr>
            <a:endParaRPr lang="en-US" altLang="en-US" dirty="0"/>
          </a:p>
          <a:p>
            <a:pPr marL="0" indent="0">
              <a:spcAft>
                <a:spcPts val="600"/>
              </a:spcAft>
              <a:buNone/>
            </a:pPr>
            <a:endParaRPr lang="en-US" altLang="en-US" dirty="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a:t>PCA:  A statistical procedure that uses an orthogonal transformation to convert a set of observations of possibly correlated variables into a set of values of linearly uncorrelated variables called </a:t>
            </a:r>
            <a:r>
              <a:rPr lang="en-US" sz="2400" b="1" i="1" dirty="0"/>
              <a:t>principal components</a:t>
            </a:r>
            <a:endParaRPr lang="en-US" sz="2400" dirty="0"/>
          </a:p>
          <a:p>
            <a:pPr eaLnBrk="1" hangingPunct="1">
              <a:lnSpc>
                <a:spcPct val="110000"/>
              </a:lnSpc>
            </a:pPr>
            <a:r>
              <a:rPr lang="en-US" altLang="en-US" sz="2400" dirty="0"/>
              <a:t>The original data are projected onto a much smaller space, resulting in dimensionality reduction</a:t>
            </a:r>
          </a:p>
          <a:p>
            <a:pPr eaLnBrk="1" hangingPunct="1">
              <a:lnSpc>
                <a:spcPct val="110000"/>
              </a:lnSpc>
            </a:pPr>
            <a:r>
              <a:rPr lang="en-US" altLang="en-US" sz="2400" dirty="0"/>
              <a:t>Method:  Find the eigenvectors of the covariance matrix, and these eigenvectors define the new space</a:t>
            </a:r>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a:t>Ball travels in a straight line. Data from </a:t>
            </a:r>
            <a:r>
              <a:rPr lang="en-US" altLang="en-US" sz="1800" dirty="0"/>
              <a:t>three cameras contain much redundancy</a:t>
            </a:r>
          </a:p>
        </p:txBody>
      </p:sp>
    </p:spTree>
    <p:extLst>
      <p:ext uri="{BB962C8B-B14F-4D97-AF65-F5344CB8AC3E}">
        <p14:creationId xmlns:p14="http://schemas.microsoft.com/office/powerpoint/2010/main" val="1849702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best 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to 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21693</TotalTime>
  <Words>9247</Words>
  <Application>Microsoft Office PowerPoint</Application>
  <PresentationFormat>寬螢幕</PresentationFormat>
  <Paragraphs>1216</Paragraphs>
  <Slides>108</Slides>
  <Notes>105</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8</vt:i4>
      </vt:variant>
      <vt:variant>
        <vt:lpstr>投影片標題</vt:lpstr>
      </vt:variant>
      <vt:variant>
        <vt:i4>108</vt:i4>
      </vt:variant>
    </vt:vector>
  </HeadingPairs>
  <TitlesOfParts>
    <vt:vector size="126" baseType="lpstr">
      <vt:lpstr>AvenirNextCondensed-Regular</vt:lpstr>
      <vt:lpstr>Arial</vt:lpstr>
      <vt:lpstr>Berlin Sans FB Demi</vt:lpstr>
      <vt:lpstr>Calibri</vt:lpstr>
      <vt:lpstr>Calibri Light</vt:lpstr>
      <vt:lpstr>Cambria Math</vt:lpstr>
      <vt:lpstr>Tahoma</vt:lpstr>
      <vt:lpstr>Times New Roman</vt:lpstr>
      <vt:lpstr>Wingdings</vt:lpstr>
      <vt:lpstr>Retrospect</vt:lpstr>
      <vt:lpstr>Visio</vt:lpstr>
      <vt:lpstr>Document</vt:lpstr>
      <vt:lpstr>Microsoft Equation 3.0</vt:lpstr>
      <vt:lpstr>Equation</vt:lpstr>
      <vt:lpstr>Bitmap Image</vt:lpstr>
      <vt:lpstr>Chart</vt:lpstr>
      <vt:lpstr>SmartDraw</vt:lpstr>
      <vt:lpstr>Worksheet</vt:lpstr>
      <vt:lpstr>Chapter 2. Data, Measurements, and Data Preprocessing</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Discrete vs. Continuous Attributes </vt:lpstr>
      <vt:lpstr>Statistics of Data</vt:lpstr>
      <vt:lpstr>Basic Statistical Descriptions of Data</vt:lpstr>
      <vt:lpstr>Measuring the Central Tendency:  (1) Mean</vt:lpstr>
      <vt:lpstr>Measuring the Central Tendency: (2) Median</vt:lpstr>
      <vt:lpstr>Measuring the Central Tendency: (3) Mode</vt:lpstr>
      <vt:lpstr> Symmetric vs. Skewed Data</vt:lpstr>
      <vt:lpstr>Properties of Normal Distribution Curve</vt:lpstr>
      <vt:lpstr>Measures Data Distribution: Variance and Standard Deviation</vt:lpstr>
      <vt:lpstr>Correlation Analysis (for Categorical Data)</vt:lpstr>
      <vt:lpstr>Chi-Square Calculation: An Example</vt:lpstr>
      <vt:lpstr>Chi-Square Calculation: An Example</vt:lpstr>
      <vt:lpstr>Chi-Square Calculation: An Example</vt:lpstr>
      <vt:lpstr>Chi-Square Calculation: An Example</vt:lpstr>
      <vt:lpstr>Variance for Single Variable (Numerical Data)</vt:lpstr>
      <vt:lpstr>Covariance for Two Variables </vt:lpstr>
      <vt:lpstr>Covariance for Two Variables </vt:lpstr>
      <vt:lpstr>Example:  Calculation of Covariance</vt:lpstr>
      <vt:lpstr>Correlation between Two Numerical Variables</vt:lpstr>
      <vt:lpstr>Visualizing Changes of Correlation Coefficient</vt:lpstr>
      <vt:lpstr>Covariance Matrix</vt:lpstr>
      <vt:lpstr>Graphic Displays of Basic Statistical Descriptions</vt:lpstr>
      <vt:lpstr>Measuring the Dispersion of Data: Quartiles &amp; Boxplots   </vt:lpstr>
      <vt:lpstr>Histogram Analysis</vt:lpstr>
      <vt:lpstr>Histograms Often Tell More than Boxplots</vt:lpstr>
      <vt:lpstr>Quantile Plot</vt:lpstr>
      <vt:lpstr>Quantile-Quantile (Q-Q) Plot</vt:lpstr>
      <vt:lpstr>Scatter plot</vt:lpstr>
      <vt:lpstr>Positively and Negatively Correlated Data</vt:lpstr>
      <vt:lpstr> Uncorrelated Data</vt:lpstr>
      <vt:lpstr>Similarity and Distance Measures</vt:lpstr>
      <vt:lpstr>Similarity, Dissimilarity, and Proximity</vt:lpstr>
      <vt:lpstr>Data Matrix and Dissimilarity Matrix</vt:lpstr>
      <vt:lpstr>Standardizing Numeric Data</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 KL Divergence: Comparing Two Probability Distributions </vt:lpstr>
      <vt:lpstr> More on KL Divergence</vt:lpstr>
      <vt:lpstr>Subtlety at Computing the KL Divergence</vt:lpstr>
      <vt:lpstr>Capturing Hidden Semantics in Similarity Measures</vt:lpstr>
      <vt:lpstr>Data Quality, Data Cleaning and Data Integration</vt:lpstr>
      <vt:lpstr> What is Data Preprocessing? — Major Tasks </vt:lpstr>
      <vt:lpstr>Why Preprocess the Data? — Data Quality Issues </vt:lpstr>
      <vt:lpstr>Data Cleaning</vt:lpstr>
      <vt:lpstr>Incomplete (Missing) Data</vt:lpstr>
      <vt:lpstr>How to Handle Missing Data?</vt:lpstr>
      <vt:lpstr>Noisy Data</vt:lpstr>
      <vt:lpstr>How to Handle Noisy Data?</vt:lpstr>
      <vt:lpstr>Data Cleaning as a Process</vt:lpstr>
      <vt:lpstr>Data Integration</vt:lpstr>
      <vt:lpstr>Handling Noise in Data Integration</vt:lpstr>
      <vt:lpstr>Handling Redundancy in Data Integration</vt:lpstr>
      <vt:lpstr>Data Transformation</vt:lpstr>
      <vt:lpstr>Data Transformation</vt:lpstr>
      <vt:lpstr>Normalization</vt:lpstr>
      <vt:lpstr>Discretization </vt:lpstr>
      <vt:lpstr>Data Discretization Methods</vt:lpstr>
      <vt:lpstr>Simple Discretization: Binning</vt:lpstr>
      <vt:lpstr>Example: Binning Methods for Data Smoothing</vt:lpstr>
      <vt:lpstr>Discretization Without Supervision: Binning vs. Clustering</vt:lpstr>
      <vt:lpstr>Discretization by Classification &amp; Correlation Analysis</vt:lpstr>
      <vt:lpstr>Concept Hierarchy Generation</vt:lpstr>
      <vt:lpstr>Concept Hierarchy Generation for Nominal Data</vt:lpstr>
      <vt:lpstr>Data Compression</vt:lpstr>
      <vt:lpstr>Data Cube Aggregation</vt:lpstr>
      <vt:lpstr>Automatic Concept Hierarchy Generation</vt:lpstr>
      <vt:lpstr>Sampling</vt:lpstr>
      <vt:lpstr>Types of Sampling</vt:lpstr>
      <vt:lpstr>Data Reduction</vt:lpstr>
      <vt:lpstr>Data Reduction: Parametric vs. Non-Parametric Methods </vt:lpstr>
      <vt:lpstr>Parametric Data Reduction: Regression Analysis</vt:lpstr>
      <vt:lpstr>Linear and Multiple Regression</vt:lpstr>
      <vt:lpstr>Multiple Regression and Log-Linear Models</vt:lpstr>
      <vt:lpstr>Histogram Analysis</vt:lpstr>
      <vt:lpstr>Clustering</vt:lpstr>
      <vt:lpstr>Dimensionality Reduction</vt:lpstr>
      <vt:lpstr>What Is Dimensionality Reduction?</vt:lpstr>
      <vt:lpstr>Dimensionality Reduction Methods</vt:lpstr>
      <vt:lpstr>Principal Component Analysis (PCA)</vt:lpstr>
      <vt:lpstr>Principal Component Analysis (Method)</vt:lpstr>
      <vt:lpstr>Attribute Subset Selection</vt:lpstr>
      <vt:lpstr>Heuristic Search in Attribute Selection</vt:lpstr>
      <vt:lpstr>Attribute Creation (Feature Generation)</vt:lpstr>
      <vt:lpstr>Nonlinear Dimensionality Reduction Methods</vt:lpstr>
      <vt:lpstr>Nonlinear Dimensionality Reduction (I): Kernel PCA (KPCA)</vt:lpstr>
      <vt:lpstr>Nonlinear Dimensionality Reduction (II): SNE</vt:lpstr>
      <vt:lpstr>Example:  Comparison on Nonlinear Data Points: Linear vs. Nonlinear Dimensional Reduction Methods</vt:lpstr>
      <vt:lpstr>Heatmap of the Proximity Matrices: Linear vs. Nonlinear Dimensional Reduction Methods</vt:lpstr>
      <vt:lpstr>Summary</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Chris Wang</cp:lastModifiedBy>
  <cp:revision>966</cp:revision>
  <cp:lastPrinted>2016-08-23T14:41:30Z</cp:lastPrinted>
  <dcterms:created xsi:type="dcterms:W3CDTF">2014-06-02T15:06:14Z</dcterms:created>
  <dcterms:modified xsi:type="dcterms:W3CDTF">2024-09-13T10:55:39Z</dcterms:modified>
</cp:coreProperties>
</file>